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341" r:id="rId15"/>
    <p:sldId id="272" r:id="rId16"/>
    <p:sldId id="320" r:id="rId17"/>
    <p:sldId id="335" r:id="rId18"/>
    <p:sldId id="330" r:id="rId19"/>
    <p:sldId id="332" r:id="rId20"/>
    <p:sldId id="331" r:id="rId21"/>
    <p:sldId id="333" r:id="rId22"/>
    <p:sldId id="334" r:id="rId23"/>
    <p:sldId id="337" r:id="rId24"/>
    <p:sldId id="324" r:id="rId25"/>
    <p:sldId id="285" r:id="rId26"/>
    <p:sldId id="289" r:id="rId27"/>
    <p:sldId id="290" r:id="rId28"/>
    <p:sldId id="291" r:id="rId29"/>
    <p:sldId id="326" r:id="rId30"/>
    <p:sldId id="292" r:id="rId31"/>
    <p:sldId id="338" r:id="rId32"/>
    <p:sldId id="342" r:id="rId33"/>
    <p:sldId id="301" r:id="rId34"/>
    <p:sldId id="303" r:id="rId35"/>
    <p:sldId id="304" r:id="rId36"/>
    <p:sldId id="305" r:id="rId37"/>
    <p:sldId id="306" r:id="rId38"/>
    <p:sldId id="340" r:id="rId39"/>
    <p:sldId id="339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9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4" autoAdjust="0"/>
    <p:restoredTop sz="95320" autoAdjust="0"/>
  </p:normalViewPr>
  <p:slideViewPr>
    <p:cSldViewPr snapToGrid="0">
      <p:cViewPr varScale="1">
        <p:scale>
          <a:sx n="90" d="100"/>
          <a:sy n="90" d="100"/>
        </p:scale>
        <p:origin x="15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9F14-8FD8-4800-B8D5-CE44D536DDF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896A-9475-405D-983A-D9695EA2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97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8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38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51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43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75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835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420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13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21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62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605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65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15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6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5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17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5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99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21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39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20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635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678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2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97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74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5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9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30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1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5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8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01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0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9F85-4DA9-4683-8C75-E1AEC790118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789" y="4743"/>
            <a:ext cx="20574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2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F0A7-5C70-426B-856A-BF67AC769C27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8F39-B59A-49D2-AEB1-AD33893DC155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30"/>
            <a:ext cx="4761470" cy="589216"/>
          </a:xfrm>
        </p:spPr>
        <p:txBody>
          <a:bodyPr>
            <a:noAutofit/>
          </a:bodyPr>
          <a:lstStyle>
            <a:lvl1pPr marL="0" algn="l" defTabSz="457200" rtl="0" eaLnBrk="1" latinLnBrk="1" hangingPunct="1">
              <a:spcBef>
                <a:spcPct val="0"/>
              </a:spcBef>
              <a:buNone/>
              <a:def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EB81-A2F0-44A8-9240-918D6D89D77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557-8582-4835-BEB3-972F24DB15CD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DE7B-68C2-44B8-8358-3534C44FF407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331-2A97-4720-9B62-0AC5ED15B6BD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646D-6DBA-4672-AB35-2BA21E115A0B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35-9DAD-4149-97E5-9D12CCAF969F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929D-8D0B-4E8C-9257-7FC678CF1210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F50F-2544-4BA2-88A2-55126954E89B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989" y="1309816"/>
            <a:ext cx="8452022" cy="486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6E14-3B22-4E63-8F05-6723FAE4499D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4027" y="-34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Lab #1: Box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24.jpe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1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#1: Box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6320" y="866833"/>
            <a:ext cx="422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http://openvswitch.org/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7146" y="2889433"/>
            <a:ext cx="4276243" cy="3400475"/>
            <a:chOff x="2617268" y="1667782"/>
            <a:chExt cx="3596025" cy="2991652"/>
          </a:xfrm>
        </p:grpSpPr>
        <p:pic>
          <p:nvPicPr>
            <p:cNvPr id="4098" name="Picture 2" descr="http://openvswitch.org/assets/featured-image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268" y="1667782"/>
              <a:ext cx="3596025" cy="299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654177" y="2532185"/>
              <a:ext cx="1522206" cy="4835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4154" y="1794402"/>
            <a:ext cx="8405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Open </a:t>
            </a:r>
            <a:r>
              <a:rPr lang="en-US" altLang="ko-KR" sz="2000" dirty="0" err="1">
                <a:solidFill>
                  <a:srgbClr val="333333"/>
                </a:solidFill>
                <a:latin typeface="Open-sans"/>
              </a:rPr>
              <a:t>vSwitch</a:t>
            </a:r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 is an open-source virtual switch software designed for virtual servers. 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78" y="3711907"/>
            <a:ext cx="4575431" cy="25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0749" y="6263555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OVS Main components</a:t>
            </a:r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460" y="8"/>
            <a:ext cx="8248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Linux-adopted virtual switch:</a:t>
            </a:r>
            <a:r>
              <a:rPr lang="en-US" altLang="ko-KR" dirty="0"/>
              <a:t>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2" y="726182"/>
            <a:ext cx="1427305" cy="926820"/>
          </a:xfrm>
          <a:prstGeom prst="rect">
            <a:avLst/>
          </a:prstGeom>
        </p:spPr>
      </p:pic>
      <p:pic>
        <p:nvPicPr>
          <p:cNvPr id="15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1" y="648675"/>
            <a:ext cx="972191" cy="11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2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32719"/>
            <a:ext cx="91414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11500" b="1" dirty="0"/>
              <a:t>Lab Practice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19033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089429" y="1563596"/>
            <a:ext cx="2824060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Intel</a:t>
            </a:r>
            <a:r>
              <a:rPr lang="en-US" altLang="ko-KR" sz="1200" dirty="0"/>
              <a:t>® Core™ i3-8109U </a:t>
            </a:r>
            <a:r>
              <a:rPr lang="en-US" altLang="ko-KR" sz="1200" dirty="0" smtClean="0"/>
              <a:t>3.60 GHz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 smtClean="0"/>
              <a:t>32GB DDR4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20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2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27" name="꺾인 연결선 26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9103" y="1205843"/>
            <a:ext cx="7927545" cy="2983956"/>
          </a:xfrm>
        </p:spPr>
        <p:txBody>
          <a:bodyPr>
            <a:normAutofit/>
          </a:bodyPr>
          <a:lstStyle/>
          <a:p>
            <a:r>
              <a:rPr lang="en-US" altLang="ko-KR" dirty="0"/>
              <a:t>OS : Ubuntu </a:t>
            </a:r>
            <a:r>
              <a:rPr lang="en-US" altLang="ko-KR" dirty="0" smtClean="0"/>
              <a:t>Desktop 20.04 </a:t>
            </a:r>
            <a:r>
              <a:rPr lang="en-US" altLang="ko-KR" dirty="0"/>
              <a:t>LTS(</a:t>
            </a:r>
            <a:r>
              <a:rPr lang="en-US" altLang="ko-KR" dirty="0">
                <a:solidFill>
                  <a:srgbClr val="FF0000"/>
                </a:solidFill>
              </a:rPr>
              <a:t>64bit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Download Site : </a:t>
            </a:r>
            <a:r>
              <a:rPr lang="en-US" altLang="ko-KR" u="sng" dirty="0">
                <a:solidFill>
                  <a:srgbClr val="92D050"/>
                </a:solidFill>
              </a:rPr>
              <a:t>https://releases.ubuntu.com/20.04/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Installed </a:t>
            </a:r>
            <a:r>
              <a:rPr lang="en-US" altLang="ko-KR" dirty="0"/>
              <a:t>on NUC</a:t>
            </a:r>
          </a:p>
          <a:p>
            <a:pPr marL="914377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" y="4321825"/>
            <a:ext cx="2557793" cy="1410783"/>
          </a:xfrm>
          <a:prstGeom prst="rect">
            <a:avLst/>
          </a:prstGeom>
        </p:spPr>
      </p:pic>
      <p:sp>
        <p:nvSpPr>
          <p:cNvPr id="9" name="아래쪽 화살표 4"/>
          <p:cNvSpPr/>
          <p:nvPr/>
        </p:nvSpPr>
        <p:spPr>
          <a:xfrm rot="5400000" flipV="1">
            <a:off x="6036079" y="5400140"/>
            <a:ext cx="798371" cy="539977"/>
          </a:xfrm>
          <a:custGeom>
            <a:avLst/>
            <a:gdLst>
              <a:gd name="connsiteX0" fmla="*/ 0 w 2746648"/>
              <a:gd name="connsiteY0" fmla="*/ 1825062 h 2672361"/>
              <a:gd name="connsiteX1" fmla="*/ 650447 w 2746648"/>
              <a:gd name="connsiteY1" fmla="*/ 1825062 h 2672361"/>
              <a:gd name="connsiteX2" fmla="*/ 650447 w 2746648"/>
              <a:gd name="connsiteY2" fmla="*/ 0 h 2672361"/>
              <a:gd name="connsiteX3" fmla="*/ 2096201 w 2746648"/>
              <a:gd name="connsiteY3" fmla="*/ 0 h 2672361"/>
              <a:gd name="connsiteX4" fmla="*/ 2096201 w 2746648"/>
              <a:gd name="connsiteY4" fmla="*/ 1825062 h 2672361"/>
              <a:gd name="connsiteX5" fmla="*/ 2746648 w 2746648"/>
              <a:gd name="connsiteY5" fmla="*/ 1825062 h 2672361"/>
              <a:gd name="connsiteX6" fmla="*/ 1373324 w 2746648"/>
              <a:gd name="connsiteY6" fmla="*/ 2672361 h 2672361"/>
              <a:gd name="connsiteX7" fmla="*/ 0 w 2746648"/>
              <a:gd name="connsiteY7" fmla="*/ 1825062 h 2672361"/>
              <a:gd name="connsiteX0" fmla="*/ 82884 w 2829532"/>
              <a:gd name="connsiteY0" fmla="*/ 1825062 h 2672361"/>
              <a:gd name="connsiteX1" fmla="*/ 733331 w 2829532"/>
              <a:gd name="connsiteY1" fmla="*/ 1825062 h 2672361"/>
              <a:gd name="connsiteX2" fmla="*/ 0 w 2829532"/>
              <a:gd name="connsiteY2" fmla="*/ 18107 h 2672361"/>
              <a:gd name="connsiteX3" fmla="*/ 2179085 w 2829532"/>
              <a:gd name="connsiteY3" fmla="*/ 0 h 2672361"/>
              <a:gd name="connsiteX4" fmla="*/ 2179085 w 2829532"/>
              <a:gd name="connsiteY4" fmla="*/ 1825062 h 2672361"/>
              <a:gd name="connsiteX5" fmla="*/ 2829532 w 2829532"/>
              <a:gd name="connsiteY5" fmla="*/ 1825062 h 2672361"/>
              <a:gd name="connsiteX6" fmla="*/ 1456208 w 2829532"/>
              <a:gd name="connsiteY6" fmla="*/ 2672361 h 2672361"/>
              <a:gd name="connsiteX7" fmla="*/ 82884 w 2829532"/>
              <a:gd name="connsiteY7" fmla="*/ 1825062 h 2672361"/>
              <a:gd name="connsiteX0" fmla="*/ 82884 w 2830935"/>
              <a:gd name="connsiteY0" fmla="*/ 1843169 h 2690468"/>
              <a:gd name="connsiteX1" fmla="*/ 733331 w 2830935"/>
              <a:gd name="connsiteY1" fmla="*/ 1843169 h 2690468"/>
              <a:gd name="connsiteX2" fmla="*/ 0 w 2830935"/>
              <a:gd name="connsiteY2" fmla="*/ 36214 h 2690468"/>
              <a:gd name="connsiteX3" fmla="*/ 2830935 w 2830935"/>
              <a:gd name="connsiteY3" fmla="*/ 0 h 2690468"/>
              <a:gd name="connsiteX4" fmla="*/ 2179085 w 2830935"/>
              <a:gd name="connsiteY4" fmla="*/ 1843169 h 2690468"/>
              <a:gd name="connsiteX5" fmla="*/ 2829532 w 2830935"/>
              <a:gd name="connsiteY5" fmla="*/ 1843169 h 2690468"/>
              <a:gd name="connsiteX6" fmla="*/ 1456208 w 2830935"/>
              <a:gd name="connsiteY6" fmla="*/ 2690468 h 2690468"/>
              <a:gd name="connsiteX7" fmla="*/ 82884 w 2830935"/>
              <a:gd name="connsiteY7" fmla="*/ 1843169 h 26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0935" h="2690468">
                <a:moveTo>
                  <a:pt x="82884" y="1843169"/>
                </a:moveTo>
                <a:lnTo>
                  <a:pt x="733331" y="1843169"/>
                </a:lnTo>
                <a:lnTo>
                  <a:pt x="0" y="36214"/>
                </a:lnTo>
                <a:lnTo>
                  <a:pt x="2830935" y="0"/>
                </a:lnTo>
                <a:lnTo>
                  <a:pt x="2179085" y="1843169"/>
                </a:lnTo>
                <a:lnTo>
                  <a:pt x="2829532" y="1843169"/>
                </a:lnTo>
                <a:lnTo>
                  <a:pt x="1456208" y="2690468"/>
                </a:lnTo>
                <a:lnTo>
                  <a:pt x="82884" y="184316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5862" y="5270941"/>
            <a:ext cx="21702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mic Sans MS" pitchFamily="66" charset="0"/>
                <a:ea typeface="굴림" pitchFamily="50" charset="-127"/>
              </a:rPr>
              <a:t>Ubuntu Home Screen After Installation</a:t>
            </a:r>
            <a:endParaRPr kumimoji="1" lang="ko-KR" altLang="en-US" b="1" dirty="0">
              <a:solidFill>
                <a:srgbClr val="FF0000"/>
              </a:solidFill>
              <a:latin typeface="Comic Sans MS" pitchFamily="66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958" y="2104007"/>
            <a:ext cx="3463508" cy="2447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Ubuntu 20.04 Focal Fossa Is Out: Here's What's New - Dignit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355" y="4925424"/>
            <a:ext cx="2692357" cy="1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1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solidFill>
                  <a:srgbClr val="0070C0"/>
                </a:solidFill>
                <a:latin typeface="+mj-ea"/>
                <a:ea typeface="+mj-ea"/>
              </a:rPr>
              <a:t>#1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174291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2323" y="543209"/>
            <a:ext cx="1658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- OS Installation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84" y="948999"/>
            <a:ext cx="8729220" cy="304698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cs typeface="Times New Roman" panose="02020603050405020304" pitchFamily="18" charset="0"/>
              </a:rPr>
              <a:t>Updates and other software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Select ‘Minimal installation’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b="1" dirty="0" smtClean="0">
                <a:cs typeface="Times New Roman" panose="02020603050405020304" pitchFamily="18" charset="0"/>
              </a:rPr>
              <a:t>Installation</a:t>
            </a:r>
            <a:r>
              <a:rPr lang="ko-KR" altLang="en-US" sz="1600" b="1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b="1" dirty="0" smtClean="0">
                <a:cs typeface="Times New Roman" panose="02020603050405020304" pitchFamily="18" charset="0"/>
              </a:rPr>
              <a:t>type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Select ‘Something else’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On /dev/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sda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or</a:t>
            </a:r>
            <a:r>
              <a:rPr lang="ko-KR" altLang="en-US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/dev/nvme0n1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(UEFI), add 512MB EFI partition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Add empty partition with 20GB (20480MB) </a:t>
            </a:r>
            <a:r>
              <a:rPr lang="ko-KR" altLang="en-US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(Select ‘do not use the partition’)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Add Etc4 partition on leave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memeory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Select Boot loader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BIOS: Ext4 partition</a:t>
            </a:r>
          </a:p>
          <a:p>
            <a:pPr marL="742950" lvl="1" indent="-285750">
              <a:buFontTx/>
              <a:buChar char="-"/>
            </a:pPr>
            <a:r>
              <a:rPr lang="en-US" altLang="ko-KR" sz="1600" dirty="0" smtClean="0">
                <a:cs typeface="Times New Roman" panose="02020603050405020304" pitchFamily="18" charset="0"/>
              </a:rPr>
              <a:t>UEFI: EFI partition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684" y="4705276"/>
            <a:ext cx="8729220" cy="156966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cs typeface="Times New Roman" panose="02020603050405020304" pitchFamily="18" charset="0"/>
              </a:rPr>
              <a:t>LVM</a:t>
            </a:r>
            <a:r>
              <a:rPr lang="ko-KR" altLang="en-US" sz="1600" b="1" dirty="0" smtClean="0">
                <a:cs typeface="Times New Roman" panose="02020603050405020304" pitchFamily="18" charset="0"/>
              </a:rPr>
              <a:t>관련 오류 발생 시</a:t>
            </a:r>
            <a:endParaRPr lang="en-US" altLang="ko-KR" sz="1600" b="1" dirty="0" smtClean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cs typeface="Times New Roman" panose="02020603050405020304" pitchFamily="18" charset="0"/>
              </a:rPr>
              <a:t>뒤로 이동하여 </a:t>
            </a:r>
            <a:r>
              <a:rPr lang="en-US" altLang="ko-KR" sz="1600" b="1" dirty="0" smtClean="0">
                <a:cs typeface="Times New Roman" panose="02020603050405020304" pitchFamily="18" charset="0"/>
              </a:rPr>
              <a:t>Installation type</a:t>
            </a:r>
            <a:r>
              <a:rPr lang="ko-KR" altLang="en-US" sz="1600" dirty="0" smtClean="0">
                <a:cs typeface="Times New Roman" panose="02020603050405020304" pitchFamily="18" charset="0"/>
              </a:rPr>
              <a:t>화면으로 이동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cs typeface="Times New Roman" panose="02020603050405020304" pitchFamily="18" charset="0"/>
              </a:rPr>
              <a:t>Erase disk </a:t>
            </a:r>
            <a:r>
              <a:rPr lang="ko-KR" altLang="en-US" sz="1600" dirty="0" smtClean="0">
                <a:cs typeface="Times New Roman" panose="02020603050405020304" pitchFamily="18" charset="0"/>
              </a:rPr>
              <a:t>선택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cs typeface="Times New Roman" panose="02020603050405020304" pitchFamily="18" charset="0"/>
              </a:rPr>
              <a:t>시간대 선택화면까지 진행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cs typeface="Times New Roman" panose="02020603050405020304" pitchFamily="18" charset="0"/>
              </a:rPr>
              <a:t>다시 뒤로 돌아가서 다시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cs typeface="Times New Roman" panose="02020603050405020304" pitchFamily="18" charset="0"/>
              </a:rPr>
              <a:t>Installation type</a:t>
            </a:r>
            <a:r>
              <a:rPr lang="ko-KR" altLang="en-US" sz="1600" dirty="0">
                <a:cs typeface="Times New Roman" panose="02020603050405020304" pitchFamily="18" charset="0"/>
              </a:rPr>
              <a:t>화면으로 이동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cs typeface="Times New Roman" panose="02020603050405020304" pitchFamily="18" charset="0"/>
              </a:rPr>
              <a:t>Something else</a:t>
            </a:r>
            <a:r>
              <a:rPr lang="ko-KR" altLang="en-US" sz="1600" dirty="0" smtClean="0">
                <a:cs typeface="Times New Roman" panose="02020603050405020304" pitchFamily="18" charset="0"/>
              </a:rPr>
              <a:t>선택 후 정상 진행</a:t>
            </a:r>
            <a:endParaRPr lang="en-US" altLang="ko-KR" sz="16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62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" y="0"/>
            <a:ext cx="73947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59" y="5415725"/>
            <a:ext cx="2118510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48" y="4585137"/>
            <a:ext cx="3870014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63" y="2526469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3" y="5383076"/>
            <a:ext cx="2145834" cy="141078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0" y="4585138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55" y="3463454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5" y="1127998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8" y="4974214"/>
            <a:ext cx="3772" cy="408862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9" y="3852530"/>
            <a:ext cx="6844" cy="732606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499" y="2684316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47" y="1843634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3" y="3808786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78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5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04209" y="2222650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7843" y="3203169"/>
            <a:ext cx="5660357" cy="36548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42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/>
          <p:cNvCxnSpPr/>
          <p:nvPr/>
        </p:nvCxnSpPr>
        <p:spPr>
          <a:xfrm>
            <a:off x="2381069" y="6088467"/>
            <a:ext cx="112179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7461" y="8"/>
            <a:ext cx="7323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54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‘Temporary’ Network Configuration using GUI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57843" y="-1616756"/>
            <a:ext cx="8472192" cy="8474756"/>
            <a:chOff x="257843" y="-1616756"/>
            <a:chExt cx="8472192" cy="8474756"/>
          </a:xfrm>
        </p:grpSpPr>
        <p:grpSp>
          <p:nvGrpSpPr>
            <p:cNvPr id="15" name="그룹 14"/>
            <p:cNvGrpSpPr/>
            <p:nvPr/>
          </p:nvGrpSpPr>
          <p:grpSpPr>
            <a:xfrm>
              <a:off x="257843" y="996199"/>
              <a:ext cx="8472192" cy="5861801"/>
              <a:chOff x="257843" y="996199"/>
              <a:chExt cx="8472192" cy="5861801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62559" y="996199"/>
                <a:ext cx="7449757" cy="5797659"/>
                <a:chOff x="262551" y="996190"/>
                <a:chExt cx="7449757" cy="5797659"/>
              </a:xfrm>
            </p:grpSpPr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1044" b="82545" l="0" r="95938">
                              <a14:foregroundMark x1="42188" y1="52365" x2="42188" y2="52365"/>
                              <a14:foregroundMark x1="47656" y1="53834" x2="47656" y2="53834"/>
                              <a14:foregroundMark x1="61250" y1="55465" x2="39219" y2="47471"/>
                              <a14:foregroundMark x1="74063" y1="53834" x2="16250" y2="51223"/>
                              <a14:foregroundMark x1="32344" y1="57259" x2="39688" y2="50408"/>
                              <a14:foregroundMark x1="47656" y1="57259" x2="39688" y2="49266"/>
                              <a14:foregroundMark x1="43594" y1="53507" x2="33438" y2="5660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3" t="19668" r="1064" b="17928"/>
                <a:stretch/>
              </p:blipFill>
              <p:spPr>
                <a:xfrm>
                  <a:off x="262551" y="5415716"/>
                  <a:ext cx="2118510" cy="1345484"/>
                </a:xfrm>
                <a:prstGeom prst="rect">
                  <a:avLst/>
                </a:prstGeom>
              </p:spPr>
            </p:pic>
            <p:sp>
              <p:nvSpPr>
                <p:cNvPr id="29" name="순서도: 수동 연산 28"/>
                <p:cNvSpPr/>
                <p:nvPr/>
              </p:nvSpPr>
              <p:spPr>
                <a:xfrm>
                  <a:off x="2625640" y="4585128"/>
                  <a:ext cx="3870014" cy="2208721"/>
                </a:xfrm>
                <a:prstGeom prst="flowChartManualOperation">
                  <a:avLst/>
                </a:prstGeom>
                <a:solidFill>
                  <a:srgbClr val="FF0000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순서도: 수동 연산 29"/>
                <p:cNvSpPr/>
                <p:nvPr/>
              </p:nvSpPr>
              <p:spPr>
                <a:xfrm>
                  <a:off x="1427155" y="2526460"/>
                  <a:ext cx="6263352" cy="2058667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09" r="9296"/>
                <a:stretch/>
              </p:blipFill>
              <p:spPr>
                <a:xfrm>
                  <a:off x="3502855" y="5383067"/>
                  <a:ext cx="2145834" cy="1410782"/>
                </a:xfrm>
                <a:prstGeom prst="rect">
                  <a:avLst/>
                </a:prstGeom>
              </p:spPr>
            </p:pic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4140072" y="4585129"/>
                  <a:ext cx="863855" cy="389076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eno1</a:t>
                  </a:r>
                  <a:endParaRPr lang="ko-KR" altLang="en-US" dirty="0"/>
                </a:p>
              </p:txBody>
            </p:sp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4133747" y="3463445"/>
                  <a:ext cx="863855" cy="389076"/>
                </a:xfrm>
                <a:prstGeom prst="roundRect">
                  <a:avLst/>
                </a:prstGeom>
                <a:solidFill>
                  <a:srgbClr val="00B0F0"/>
                </a:solidFill>
                <a:ln cap="sq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br0</a:t>
                  </a:r>
                  <a:endParaRPr lang="ko-KR" altLang="en-US" dirty="0"/>
                </a:p>
              </p:txBody>
            </p:sp>
            <p:grpSp>
              <p:nvGrpSpPr>
                <p:cNvPr id="34" name="그룹 33"/>
                <p:cNvGrpSpPr/>
                <p:nvPr/>
              </p:nvGrpSpPr>
              <p:grpSpPr>
                <a:xfrm>
                  <a:off x="1609337" y="1127989"/>
                  <a:ext cx="1018300" cy="725729"/>
                  <a:chOff x="1618390" y="1838347"/>
                  <a:chExt cx="1018300" cy="725729"/>
                </a:xfrm>
              </p:grpSpPr>
              <p:pic>
                <p:nvPicPr>
                  <p:cNvPr id="46" name="그림 4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18390" y="1838347"/>
                    <a:ext cx="998077" cy="316037"/>
                  </a:xfrm>
                  <a:prstGeom prst="rect">
                    <a:avLst/>
                  </a:prstGeom>
                </p:spPr>
              </p:pic>
              <p:sp>
                <p:nvSpPr>
                  <p:cNvPr id="47" name="모서리가 둥근 직사각형 46"/>
                  <p:cNvSpPr/>
                  <p:nvPr/>
                </p:nvSpPr>
                <p:spPr>
                  <a:xfrm>
                    <a:off x="1722290" y="2176281"/>
                    <a:ext cx="914400" cy="387795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VM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6217191" y="996190"/>
                  <a:ext cx="1495117" cy="847435"/>
                  <a:chOff x="5813538" y="1800806"/>
                  <a:chExt cx="1495117" cy="847435"/>
                </a:xfrm>
              </p:grpSpPr>
              <p:pic>
                <p:nvPicPr>
                  <p:cNvPr id="44" name="그림 43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8557"/>
                  <a:stretch/>
                </p:blipFill>
                <p:spPr>
                  <a:xfrm>
                    <a:off x="5813538" y="1800806"/>
                    <a:ext cx="1495117" cy="412528"/>
                  </a:xfrm>
                  <a:prstGeom prst="rect">
                    <a:avLst/>
                  </a:prstGeom>
                </p:spPr>
              </p:pic>
              <p:sp>
                <p:nvSpPr>
                  <p:cNvPr id="45" name="모서리가 둥근 직사각형 44"/>
                  <p:cNvSpPr/>
                  <p:nvPr/>
                </p:nvSpPr>
                <p:spPr>
                  <a:xfrm>
                    <a:off x="5958774" y="2260446"/>
                    <a:ext cx="1217066" cy="387795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dirty="0"/>
                      <a:t>Container</a:t>
                    </a:r>
                    <a:endParaRPr lang="ko-KR" altLang="en-US" sz="1600" dirty="0"/>
                  </a:p>
                </p:txBody>
              </p:sp>
            </p:grpSp>
            <p:cxnSp>
              <p:nvCxnSpPr>
                <p:cNvPr id="36" name="직선 연결선 35"/>
                <p:cNvCxnSpPr>
                  <a:stCxn id="31" idx="0"/>
                  <a:endCxn id="32" idx="2"/>
                </p:cNvCxnSpPr>
                <p:nvPr/>
              </p:nvCxnSpPr>
              <p:spPr>
                <a:xfrm flipH="1" flipV="1">
                  <a:off x="4572000" y="4974205"/>
                  <a:ext cx="3772" cy="408862"/>
                </a:xfrm>
                <a:prstGeom prst="line">
                  <a:avLst/>
                </a:prstGeom>
                <a:ln w="31750" cap="sq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>
                  <a:stCxn id="30" idx="2"/>
                  <a:endCxn id="33" idx="2"/>
                </p:cNvCxnSpPr>
                <p:nvPr/>
              </p:nvCxnSpPr>
              <p:spPr>
                <a:xfrm flipV="1">
                  <a:off x="4558831" y="3852521"/>
                  <a:ext cx="6844" cy="732606"/>
                </a:xfrm>
                <a:prstGeom prst="line">
                  <a:avLst/>
                </a:prstGeom>
                <a:ln w="31750" cap="sq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꺾인 연결선 37"/>
                <p:cNvCxnSpPr>
                  <a:stCxn id="33" idx="1"/>
                  <a:endCxn id="41" idx="2"/>
                </p:cNvCxnSpPr>
                <p:nvPr/>
              </p:nvCxnSpPr>
              <p:spPr>
                <a:xfrm rot="10800000">
                  <a:off x="2179491" y="2684307"/>
                  <a:ext cx="1954257" cy="973677"/>
                </a:xfrm>
                <a:prstGeom prst="bentConnector2">
                  <a:avLst/>
                </a:prstGeom>
                <a:ln w="31750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꺾인 연결선 38"/>
                <p:cNvCxnSpPr>
                  <a:endCxn id="45" idx="2"/>
                </p:cNvCxnSpPr>
                <p:nvPr/>
              </p:nvCxnSpPr>
              <p:spPr>
                <a:xfrm flipV="1">
                  <a:off x="5028839" y="1843625"/>
                  <a:ext cx="1942121" cy="1814360"/>
                </a:xfrm>
                <a:prstGeom prst="bentConnector2">
                  <a:avLst/>
                </a:prstGeom>
                <a:ln w="31750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7615" y="3808777"/>
                  <a:ext cx="1128179" cy="732583"/>
                </a:xfrm>
                <a:prstGeom prst="rect">
                  <a:avLst/>
                </a:prstGeom>
              </p:spPr>
            </p:pic>
            <p:sp>
              <p:nvSpPr>
                <p:cNvPr id="41" name="모서리가 둥근 직사각형 40"/>
                <p:cNvSpPr/>
                <p:nvPr/>
              </p:nvSpPr>
              <p:spPr>
                <a:xfrm>
                  <a:off x="1895604" y="2290369"/>
                  <a:ext cx="567771" cy="393937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/>
                    <a:t>Tap1</a:t>
                  </a:r>
                  <a:endParaRPr lang="ko-KR" altLang="en-US" sz="1200" dirty="0"/>
                </a:p>
              </p:txBody>
            </p:sp>
            <p:cxnSp>
              <p:nvCxnSpPr>
                <p:cNvPr id="42" name="직선 화살표 연결선 41"/>
                <p:cNvCxnSpPr>
                  <a:stCxn id="41" idx="0"/>
                  <a:endCxn id="47" idx="2"/>
                </p:cNvCxnSpPr>
                <p:nvPr/>
              </p:nvCxnSpPr>
              <p:spPr>
                <a:xfrm flipH="1" flipV="1">
                  <a:off x="2170437" y="1853718"/>
                  <a:ext cx="9053" cy="436651"/>
                </a:xfrm>
                <a:prstGeom prst="straightConnector1">
                  <a:avLst/>
                </a:prstGeom>
                <a:ln w="31750">
                  <a:solidFill>
                    <a:schemeClr val="tx2">
                      <a:lumMod val="75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4104201" y="2222641"/>
                  <a:ext cx="9093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ping test</a:t>
                  </a:r>
                  <a:endParaRPr lang="ko-KR" altLang="en-US" sz="1400" dirty="0"/>
                </a:p>
              </p:txBody>
            </p:sp>
          </p:grpSp>
          <p:sp>
            <p:nvSpPr>
              <p:cNvPr id="18" name="모서리가 둥근 직사각형 17"/>
              <p:cNvSpPr/>
              <p:nvPr/>
            </p:nvSpPr>
            <p:spPr>
              <a:xfrm>
                <a:off x="257843" y="4541369"/>
                <a:ext cx="5660357" cy="2316631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Picture 6" descr="linux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2965" y="5125322"/>
                <a:ext cx="1146320" cy="1350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 descr="ubuntu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9078" y="4641797"/>
                <a:ext cx="1980957" cy="446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직선 연결선 26"/>
              <p:cNvCxnSpPr/>
              <p:nvPr/>
            </p:nvCxnSpPr>
            <p:spPr>
              <a:xfrm>
                <a:off x="2381069" y="6088467"/>
                <a:ext cx="1121794" cy="0"/>
              </a:xfrm>
              <a:prstGeom prst="line">
                <a:avLst/>
              </a:prstGeom>
              <a:ln w="31750">
                <a:solidFill>
                  <a:schemeClr val="tx2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원호 47"/>
            <p:cNvSpPr/>
            <p:nvPr/>
          </p:nvSpPr>
          <p:spPr>
            <a:xfrm rot="8100000">
              <a:off x="2281068" y="-1616756"/>
              <a:ext cx="4473146" cy="4473146"/>
            </a:xfrm>
            <a:prstGeom prst="arc">
              <a:avLst>
                <a:gd name="adj1" fmla="val 15555748"/>
                <a:gd name="adj2" fmla="val 688992"/>
              </a:avLst>
            </a:prstGeom>
            <a:ln w="317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87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‘Temporary’ Network Configuration using GUI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98500" y="1068513"/>
            <a:ext cx="3207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Click the LAN configuration icon.</a:t>
            </a:r>
            <a:endParaRPr lang="en-US" altLang="ko-KR" i="1" dirty="0"/>
          </a:p>
        </p:txBody>
      </p:sp>
      <p:sp>
        <p:nvSpPr>
          <p:cNvPr id="13" name="직사각형 12"/>
          <p:cNvSpPr/>
          <p:nvPr/>
        </p:nvSpPr>
        <p:spPr>
          <a:xfrm>
            <a:off x="4397300" y="1068513"/>
            <a:ext cx="3488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Enter the network info. </a:t>
            </a:r>
          </a:p>
          <a:p>
            <a:r>
              <a:rPr lang="en-US" altLang="ko-KR" i="1" dirty="0" smtClean="0"/>
              <a:t>(IP address, </a:t>
            </a:r>
            <a:r>
              <a:rPr lang="en-US" altLang="ko-KR" i="1" dirty="0" smtClean="0"/>
              <a:t>subnet mask</a:t>
            </a:r>
            <a:r>
              <a:rPr lang="en-US" altLang="ko-KR" i="1" dirty="0" smtClean="0"/>
              <a:t>, gateway)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8" b="59864"/>
          <a:stretch/>
        </p:blipFill>
        <p:spPr>
          <a:xfrm>
            <a:off x="560499" y="1714844"/>
            <a:ext cx="3345289" cy="42518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5" t="12990" r="29256" b="10997"/>
          <a:stretch/>
        </p:blipFill>
        <p:spPr>
          <a:xfrm>
            <a:off x="4212207" y="1963026"/>
            <a:ext cx="4567121" cy="3755494"/>
          </a:xfrm>
          <a:custGeom>
            <a:avLst/>
            <a:gdLst>
              <a:gd name="connsiteX0" fmla="*/ 1471043 w 4567121"/>
              <a:gd name="connsiteY0" fmla="*/ 1999374 h 3755494"/>
              <a:gd name="connsiteX1" fmla="*/ 1471043 w 4567121"/>
              <a:gd name="connsiteY1" fmla="*/ 2088274 h 3755494"/>
              <a:gd name="connsiteX2" fmla="*/ 1610743 w 4567121"/>
              <a:gd name="connsiteY2" fmla="*/ 2088274 h 3755494"/>
              <a:gd name="connsiteX3" fmla="*/ 1610743 w 4567121"/>
              <a:gd name="connsiteY3" fmla="*/ 1999374 h 3755494"/>
              <a:gd name="connsiteX4" fmla="*/ 0 w 4567121"/>
              <a:gd name="connsiteY4" fmla="*/ 0 h 3755494"/>
              <a:gd name="connsiteX5" fmla="*/ 4567121 w 4567121"/>
              <a:gd name="connsiteY5" fmla="*/ 0 h 3755494"/>
              <a:gd name="connsiteX6" fmla="*/ 4567121 w 4567121"/>
              <a:gd name="connsiteY6" fmla="*/ 3755494 h 3755494"/>
              <a:gd name="connsiteX7" fmla="*/ 0 w 4567121"/>
              <a:gd name="connsiteY7" fmla="*/ 3755494 h 375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121" h="3755494">
                <a:moveTo>
                  <a:pt x="1471043" y="1999374"/>
                </a:moveTo>
                <a:lnTo>
                  <a:pt x="1471043" y="2088274"/>
                </a:lnTo>
                <a:lnTo>
                  <a:pt x="1610743" y="2088274"/>
                </a:lnTo>
                <a:lnTo>
                  <a:pt x="1610743" y="1999374"/>
                </a:lnTo>
                <a:close/>
                <a:moveTo>
                  <a:pt x="0" y="0"/>
                </a:moveTo>
                <a:lnTo>
                  <a:pt x="4567121" y="0"/>
                </a:lnTo>
                <a:lnTo>
                  <a:pt x="4567121" y="3755494"/>
                </a:lnTo>
                <a:lnTo>
                  <a:pt x="0" y="37554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44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Configuration 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Set Prerequisites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566313"/>
            <a:ext cx="8729220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update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upgrade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9684" y="1124454"/>
            <a:ext cx="2174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0. Update &amp; Upgrade</a:t>
            </a:r>
            <a:endParaRPr lang="en-US" altLang="ko-KR" i="1" dirty="0"/>
          </a:p>
        </p:txBody>
      </p:sp>
      <p:sp>
        <p:nvSpPr>
          <p:cNvPr id="12" name="직사각형 11"/>
          <p:cNvSpPr/>
          <p:nvPr/>
        </p:nvSpPr>
        <p:spPr>
          <a:xfrm>
            <a:off x="169684" y="2912582"/>
            <a:ext cx="8729220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net-tools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ifconfig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-a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9684" y="2470723"/>
            <a:ext cx="29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1. Install net-tools &amp; </a:t>
            </a:r>
            <a:r>
              <a:rPr lang="en-US" altLang="ko-KR" i="1" dirty="0" err="1" smtClean="0"/>
              <a:t>ifupdown</a:t>
            </a:r>
            <a:endParaRPr lang="en-US" altLang="ko-KR" i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4" b="17982"/>
          <a:stretch/>
        </p:blipFill>
        <p:spPr>
          <a:xfrm>
            <a:off x="1572338" y="3733427"/>
            <a:ext cx="6197489" cy="290345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95327" y="3883190"/>
            <a:ext cx="480767" cy="207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37921" y="4018894"/>
            <a:ext cx="1440730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55661" y="4018894"/>
            <a:ext cx="1685801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Set Prerequisites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</a:t>
            </a:r>
            <a:r>
              <a:rPr lang="en-US" altLang="ko-KR" b="1" dirty="0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566313"/>
            <a:ext cx="8729220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intall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openvswitch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-switch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add-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br0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9684" y="1124454"/>
            <a:ext cx="4641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2. Install </a:t>
            </a:r>
            <a:r>
              <a:rPr lang="en-US" altLang="ko-KR" i="1" dirty="0" err="1" smtClean="0"/>
              <a:t>openvswitch</a:t>
            </a:r>
            <a:r>
              <a:rPr lang="en-US" altLang="ko-KR" i="1" dirty="0" smtClean="0"/>
              <a:t>-switch &amp; make br0 bridge</a:t>
            </a:r>
            <a:endParaRPr lang="en-US" altLang="ko-KR" i="1" dirty="0"/>
          </a:p>
        </p:txBody>
      </p:sp>
      <p:sp>
        <p:nvSpPr>
          <p:cNvPr id="12" name="직사각형 11"/>
          <p:cNvSpPr/>
          <p:nvPr/>
        </p:nvSpPr>
        <p:spPr>
          <a:xfrm>
            <a:off x="1608070" y="5416497"/>
            <a:ext cx="152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 smtClean="0"/>
              <a:t>ovs-vsctl</a:t>
            </a:r>
            <a:r>
              <a:rPr lang="en-US" altLang="ko-KR" i="1" dirty="0" smtClean="0"/>
              <a:t> show</a:t>
            </a:r>
            <a:endParaRPr lang="en-US" altLang="ko-KR" i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51439" r="54500" b="33677"/>
          <a:stretch/>
        </p:blipFill>
        <p:spPr>
          <a:xfrm>
            <a:off x="1608070" y="3110856"/>
            <a:ext cx="5849494" cy="23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Outline</a:t>
            </a:r>
            <a:endParaRPr lang="ko-KR" altLang="en-US" dirty="0"/>
          </a:p>
        </p:txBody>
      </p:sp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</p:cNvCxnSpPr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31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44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Configuration 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44" name="순서도: 수동 연산 43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수동 연산 44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51" name="모서리가 둥근 직사각형 50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55" name="직선 연결선 54"/>
          <p:cNvCxnSpPr>
            <a:stCxn id="46" idx="0"/>
            <a:endCxn id="47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5" idx="2"/>
            <a:endCxn id="48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8" idx="1"/>
            <a:endCxn id="60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endCxn id="54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61" name="직선 화살표 연결선 60"/>
          <p:cNvCxnSpPr>
            <a:stCxn id="60" idx="0"/>
            <a:endCxn id="51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63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모서리가 둥근 직사각형 64"/>
          <p:cNvSpPr/>
          <p:nvPr/>
        </p:nvSpPr>
        <p:spPr>
          <a:xfrm>
            <a:off x="262564" y="2043297"/>
            <a:ext cx="5954635" cy="48147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68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70" name="직선 연결선 69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원호 71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292256"/>
            <a:ext cx="8729220" cy="138499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#systemctl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#systemctl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disable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#systemctl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--assume-yes purge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nplan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netplan.io</a:t>
            </a:r>
          </a:p>
          <a:p>
            <a:pPr algn="ctr"/>
            <a:r>
              <a:rPr lang="en-US" altLang="ko-KR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#exit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684" y="922924"/>
            <a:ext cx="16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Disable </a:t>
            </a:r>
            <a:r>
              <a:rPr lang="en-US" altLang="ko-KR" i="1" dirty="0" err="1" smtClean="0"/>
              <a:t>netplan</a:t>
            </a:r>
            <a:endParaRPr lang="en-US" altLang="ko-KR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31" y="3268426"/>
            <a:ext cx="3886987" cy="2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9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295292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9684" y="840863"/>
            <a:ext cx="360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smtClean="0"/>
              <a:t>Open /</a:t>
            </a:r>
            <a:r>
              <a:rPr lang="en-US" altLang="ko-KR" i="1" dirty="0" err="1" smtClean="0"/>
              <a:t>etc</a:t>
            </a:r>
            <a:r>
              <a:rPr lang="en-US" altLang="ko-KR" i="1" dirty="0" smtClean="0"/>
              <a:t>/network/interfaces via 'vi'</a:t>
            </a:r>
            <a:endParaRPr lang="en-US" altLang="ko-KR" i="1" dirty="0"/>
          </a:p>
        </p:txBody>
      </p:sp>
      <p:sp>
        <p:nvSpPr>
          <p:cNvPr id="10" name="직사각형 9"/>
          <p:cNvSpPr/>
          <p:nvPr/>
        </p:nvSpPr>
        <p:spPr>
          <a:xfrm>
            <a:off x="7460" y="1202485"/>
            <a:ext cx="913653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60" y="2036041"/>
            <a:ext cx="9136539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----------------- 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br0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br0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---your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 </a:t>
            </a:r>
            <a:r>
              <a:rPr lang="en-US" altLang="ko-KR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---gateway </a:t>
            </a:r>
            <a:r>
              <a:rPr lang="en-US" altLang="ko-KR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dns-nameservers</a:t>
            </a:r>
            <a:r>
              <a:rPr lang="ko-K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8.8.8.8</a:t>
            </a:r>
          </a:p>
          <a:p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sz="14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1400" dirty="0"/>
              <a:t>re-up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tuntap</a:t>
            </a:r>
            <a:r>
              <a:rPr lang="en-US" altLang="ko-KR" sz="1400" dirty="0"/>
              <a:t> add </a:t>
            </a:r>
            <a:r>
              <a:rPr lang="en-US" altLang="ko-KR" sz="1400" dirty="0" err="1"/>
              <a:t>vport_vFunction</a:t>
            </a:r>
            <a:r>
              <a:rPr lang="en-US" altLang="ko-KR" sz="1400" dirty="0"/>
              <a:t> mode </a:t>
            </a:r>
            <a:r>
              <a:rPr lang="en-US" altLang="ko-KR" sz="1400" dirty="0" smtClean="0"/>
              <a:t>tap</a:t>
            </a:r>
          </a:p>
          <a:p>
            <a:r>
              <a:rPr lang="en-US" altLang="ko-KR" sz="1400" dirty="0" smtClean="0"/>
              <a:t>	up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link set dev </a:t>
            </a:r>
            <a:r>
              <a:rPr lang="en-US" altLang="ko-KR" sz="1400" dirty="0" err="1"/>
              <a:t>vport_vFunction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up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post-down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link del dev </a:t>
            </a:r>
            <a:r>
              <a:rPr lang="en-US" altLang="ko-KR" sz="1400" dirty="0" err="1"/>
              <a:t>vport_vFunction</a:t>
            </a:r>
            <a:endParaRPr lang="en-US" altLang="ko-K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684" y="1619263"/>
            <a:ext cx="8937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 smtClean="0"/>
              <a:t>Configurate</a:t>
            </a:r>
            <a:r>
              <a:rPr lang="en-US" altLang="ko-KR" i="1" dirty="0" smtClean="0"/>
              <a:t> the Network Interface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tap interface and attach it to your VM.</a:t>
            </a:r>
          </a:p>
          <a:p>
            <a:endParaRPr lang="en-US" altLang="ko-KR" i="1" dirty="0"/>
          </a:p>
        </p:txBody>
      </p:sp>
      <p:sp>
        <p:nvSpPr>
          <p:cNvPr id="15" name="직사각형 14"/>
          <p:cNvSpPr/>
          <p:nvPr/>
        </p:nvSpPr>
        <p:spPr>
          <a:xfrm>
            <a:off x="2717035" y="4208584"/>
            <a:ext cx="25837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NUC have different Interface name. </a:t>
            </a:r>
          </a:p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you need to check your NUC’s interface name using </a:t>
            </a:r>
          </a:p>
          <a:p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ko-KR" sz="14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a’ command.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1" t="20095" r="40930" b="33876"/>
          <a:stretch/>
        </p:blipFill>
        <p:spPr>
          <a:xfrm>
            <a:off x="5009306" y="2362154"/>
            <a:ext cx="4088817" cy="2698944"/>
          </a:xfrm>
          <a:custGeom>
            <a:avLst/>
            <a:gdLst>
              <a:gd name="connsiteX0" fmla="*/ 1861598 w 6218998"/>
              <a:gd name="connsiteY0" fmla="*/ 1186870 h 4105033"/>
              <a:gd name="connsiteX1" fmla="*/ 1861598 w 6218998"/>
              <a:gd name="connsiteY1" fmla="*/ 1301170 h 4105033"/>
              <a:gd name="connsiteX2" fmla="*/ 2280698 w 6218998"/>
              <a:gd name="connsiteY2" fmla="*/ 1301170 h 4105033"/>
              <a:gd name="connsiteX3" fmla="*/ 2280698 w 6218998"/>
              <a:gd name="connsiteY3" fmla="*/ 1186870 h 4105033"/>
              <a:gd name="connsiteX4" fmla="*/ 0 w 6218998"/>
              <a:gd name="connsiteY4" fmla="*/ 0 h 4105033"/>
              <a:gd name="connsiteX5" fmla="*/ 6218998 w 6218998"/>
              <a:gd name="connsiteY5" fmla="*/ 0 h 4105033"/>
              <a:gd name="connsiteX6" fmla="*/ 6218998 w 6218998"/>
              <a:gd name="connsiteY6" fmla="*/ 4105033 h 4105033"/>
              <a:gd name="connsiteX7" fmla="*/ 0 w 6218998"/>
              <a:gd name="connsiteY7" fmla="*/ 4105033 h 41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998" h="4105033">
                <a:moveTo>
                  <a:pt x="1861598" y="1186870"/>
                </a:moveTo>
                <a:lnTo>
                  <a:pt x="1861598" y="1301170"/>
                </a:lnTo>
                <a:lnTo>
                  <a:pt x="2280698" y="1301170"/>
                </a:lnTo>
                <a:lnTo>
                  <a:pt x="2280698" y="1186870"/>
                </a:lnTo>
                <a:close/>
                <a:moveTo>
                  <a:pt x="0" y="0"/>
                </a:moveTo>
                <a:lnTo>
                  <a:pt x="6218998" y="0"/>
                </a:lnTo>
                <a:lnTo>
                  <a:pt x="6218998" y="4105033"/>
                </a:lnTo>
                <a:lnTo>
                  <a:pt x="0" y="41050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743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</a:t>
            </a:r>
            <a:r>
              <a:rPr lang="en-US" altLang="ko-KR" dirty="0" smtClean="0"/>
              <a:t>Configuration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Network interface 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295292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41944" y="2135392"/>
            <a:ext cx="4133460" cy="3377682"/>
            <a:chOff x="258411" y="3025106"/>
            <a:chExt cx="4133460" cy="3377681"/>
          </a:xfrm>
        </p:grpSpPr>
        <p:sp>
          <p:nvSpPr>
            <p:cNvPr id="21" name="직사각형 20"/>
            <p:cNvSpPr/>
            <p:nvPr/>
          </p:nvSpPr>
          <p:spPr>
            <a:xfrm>
              <a:off x="258411" y="3025106"/>
              <a:ext cx="4133460" cy="33776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386525" y="5852280"/>
              <a:ext cx="1877234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no1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---your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nuc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>
                  <a:solidFill>
                    <a:schemeClr val="tx1"/>
                  </a:solidFill>
                </a:rPr>
                <a:t>---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4556" y="4906777"/>
              <a:ext cx="1493051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---your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nuc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---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75228" y="5435511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07677" y="572856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8" name="꺾인 연결선 27"/>
            <p:cNvCxnSpPr>
              <a:stCxn id="26" idx="2"/>
              <a:endCxn id="27" idx="0"/>
            </p:cNvCxnSpPr>
            <p:nvPr/>
          </p:nvCxnSpPr>
          <p:spPr>
            <a:xfrm rot="16200000" flipH="1">
              <a:off x="1531148" y="5259120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449495" y="3360230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---your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vm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---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/>
            <p:cNvCxnSpPr>
              <a:stCxn id="29" idx="2"/>
              <a:endCxn id="25" idx="0"/>
            </p:cNvCxnSpPr>
            <p:nvPr/>
          </p:nvCxnSpPr>
          <p:spPr>
            <a:xfrm>
              <a:off x="1168145" y="3961273"/>
              <a:ext cx="2937" cy="945505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073672" y="474193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76785" y="3943248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16707" y="4064812"/>
              <a:ext cx="158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vport_vFunction</a:t>
              </a:r>
              <a:endParaRPr lang="ko-KR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66" y="3411254"/>
            <a:ext cx="5324475" cy="17621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59549" y="4485216"/>
            <a:ext cx="101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[tap_name]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03217" y="4672229"/>
            <a:ext cx="241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08958" y="4567569"/>
            <a:ext cx="1692139" cy="18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4559" y="1176672"/>
            <a:ext cx="860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We will make 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VM attaching </a:t>
            </a:r>
            <a:r>
              <a:rPr lang="en-US" altLang="ko-KR" dirty="0" err="1">
                <a:cs typeface="Times New Roman" panose="02020603050405020304" pitchFamily="18" charset="0"/>
                <a:sym typeface="Wingdings" panose="05000000000000000000" pitchFamily="2" charset="2"/>
              </a:rPr>
              <a:t>vport_vFunction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. You can think this tap as a NIC of VM.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34559" y="1554790"/>
            <a:ext cx="860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Below is the figure you </a:t>
            </a:r>
            <a:r>
              <a:rPr lang="en-US" altLang="ko-KR" dirty="0" err="1" smtClean="0">
                <a:cs typeface="Times New Roman" panose="02020603050405020304" pitchFamily="18" charset="0"/>
                <a:sym typeface="Wingdings" panose="05000000000000000000" pitchFamily="2" charset="2"/>
              </a:rPr>
              <a:t>configurated</a:t>
            </a:r>
            <a:r>
              <a:rPr lang="en-US" altLang="ko-KR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 so far</a:t>
            </a:r>
            <a:endParaRPr lang="en-US" altLang="ko-KR" dirty="0"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25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 smtClean="0"/>
              <a:t>#2 </a:t>
            </a:r>
            <a:r>
              <a:rPr lang="en-US" altLang="ko-KR" dirty="0"/>
              <a:t>- NUC: Network Configuration 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2957183"/>
            <a:ext cx="8729220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br0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add-port br0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show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9684" y="2587851"/>
            <a:ext cx="440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add port </a:t>
            </a:r>
            <a:r>
              <a:rPr lang="en-US" altLang="ko-KR" i="1" dirty="0" smtClean="0"/>
              <a:t>‘</a:t>
            </a:r>
            <a:r>
              <a:rPr lang="en-US" altLang="ko-KR" i="1" dirty="0" smtClean="0">
                <a:solidFill>
                  <a:schemeClr val="accent5">
                    <a:lumMod val="75000"/>
                  </a:schemeClr>
                </a:solidFill>
              </a:rPr>
              <a:t>eno1</a:t>
            </a:r>
            <a:r>
              <a:rPr lang="en-US" altLang="ko-KR" i="1" dirty="0" smtClean="0"/>
              <a:t>’ </a:t>
            </a:r>
            <a:r>
              <a:rPr lang="en-US" altLang="ko-KR" i="1" dirty="0"/>
              <a:t>and </a:t>
            </a:r>
            <a:r>
              <a:rPr lang="en-US" altLang="ko-KR" i="1" dirty="0" smtClean="0"/>
              <a:t>‘</a:t>
            </a:r>
            <a:r>
              <a:rPr lang="en-US" altLang="ko-KR" i="1" dirty="0" err="1" smtClean="0"/>
              <a:t>vport_vFunction</a:t>
            </a:r>
            <a:r>
              <a:rPr lang="en-US" altLang="ko-KR" i="1" dirty="0" smtClean="0"/>
              <a:t>’ </a:t>
            </a:r>
            <a:r>
              <a:rPr lang="en-US" altLang="ko-KR" i="1" dirty="0"/>
              <a:t>to </a:t>
            </a:r>
            <a:r>
              <a:rPr lang="en-US" altLang="ko-KR" i="1" dirty="0" smtClean="0"/>
              <a:t>‘br0’</a:t>
            </a:r>
            <a:endParaRPr lang="en-US" altLang="ko-KR" i="1" dirty="0"/>
          </a:p>
        </p:txBody>
      </p:sp>
      <p:sp>
        <p:nvSpPr>
          <p:cNvPr id="9" name="직사각형 8"/>
          <p:cNvSpPr/>
          <p:nvPr/>
        </p:nvSpPr>
        <p:spPr>
          <a:xfrm>
            <a:off x="169684" y="4435110"/>
            <a:ext cx="8729220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unmask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#exit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9684" y="4065778"/>
            <a:ext cx="304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 smtClean="0"/>
              <a:t>Restrart</a:t>
            </a:r>
            <a:r>
              <a:rPr lang="en-US" altLang="ko-KR" i="1" dirty="0" smtClean="0"/>
              <a:t> the whole interfaces 2</a:t>
            </a:r>
            <a:endParaRPr lang="en-US" altLang="ko-KR" i="1" dirty="0"/>
          </a:p>
        </p:txBody>
      </p:sp>
      <p:sp>
        <p:nvSpPr>
          <p:cNvPr id="11" name="직사각형 10"/>
          <p:cNvSpPr/>
          <p:nvPr/>
        </p:nvSpPr>
        <p:spPr>
          <a:xfrm>
            <a:off x="169684" y="1323290"/>
            <a:ext cx="8729220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unmask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networking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684" y="908563"/>
            <a:ext cx="304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 err="1" smtClean="0"/>
              <a:t>Restrart</a:t>
            </a:r>
            <a:r>
              <a:rPr lang="en-US" altLang="ko-KR" i="1" dirty="0" smtClean="0"/>
              <a:t> the whole interfaces 1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22176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0" y="8"/>
            <a:ext cx="77590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KVM-based VM connected via OVS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Goal of this section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47864" y="984144"/>
            <a:ext cx="155895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0" y="8"/>
            <a:ext cx="655160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AE2D8-A706-4451-B48B-1B1C8E65C903}"/>
              </a:ext>
            </a:extLst>
          </p:cNvPr>
          <p:cNvSpPr txBox="1"/>
          <p:nvPr/>
        </p:nvSpPr>
        <p:spPr>
          <a:xfrm>
            <a:off x="209184" y="1782383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DCC44D-1579-4598-B383-F8223134FB08}"/>
              </a:ext>
            </a:extLst>
          </p:cNvPr>
          <p:cNvCxnSpPr/>
          <p:nvPr/>
        </p:nvCxnSpPr>
        <p:spPr>
          <a:xfrm>
            <a:off x="911612" y="2585210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1E4E7B-C97B-498D-9630-C015228AE68E}"/>
              </a:ext>
            </a:extLst>
          </p:cNvPr>
          <p:cNvCxnSpPr>
            <a:endCxn id="34" idx="2"/>
          </p:cNvCxnSpPr>
          <p:nvPr/>
        </p:nvCxnSpPr>
        <p:spPr>
          <a:xfrm flipV="1">
            <a:off x="911612" y="2305603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8" name="직선 연결선 47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545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180966"/>
            <a:ext cx="9111049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qemu-kvm</a:t>
            </a:r>
            <a:r>
              <a:rPr lang="en-US" altLang="ko-KR" dirty="0"/>
              <a:t> </a:t>
            </a:r>
            <a:r>
              <a:rPr lang="en-US" altLang="ko-KR" dirty="0" err="1"/>
              <a:t>libvirt</a:t>
            </a:r>
            <a:r>
              <a:rPr lang="en-US" altLang="ko-KR" dirty="0"/>
              <a:t>-daemon-system </a:t>
            </a:r>
            <a:r>
              <a:rPr lang="en-US" altLang="ko-KR" dirty="0" err="1"/>
              <a:t>libvirt</a:t>
            </a:r>
            <a:r>
              <a:rPr lang="en-US" altLang="ko-KR" dirty="0"/>
              <a:t>-clients </a:t>
            </a:r>
            <a:r>
              <a:rPr lang="en-US" altLang="ko-KR" dirty="0" smtClean="0"/>
              <a:t>bridge-</a:t>
            </a:r>
            <a:r>
              <a:rPr lang="en-US" altLang="ko-KR" dirty="0" err="1" smtClean="0"/>
              <a:t>utils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upgrade KVM								</a:t>
            </a:r>
            <a:endParaRPr lang="en-US" altLang="ko-KR" dirty="0" smtClean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qemu is open-source 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</a:t>
            </a:r>
          </a:p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http://old-releases.ubuntu.com/releases/focal/ubuntu-20.04-beta-live-server-amd64.iso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" y="1782283"/>
            <a:ext cx="6525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Install dependency &amp; download Ubuntu </a:t>
            </a:r>
            <a:r>
              <a:rPr lang="en-US" altLang="ko-KR" dirty="0" smtClean="0">
                <a:cs typeface="Times New Roman" panose="02020603050405020304" pitchFamily="18" charset="0"/>
              </a:rPr>
              <a:t>20.04 </a:t>
            </a:r>
            <a:r>
              <a:rPr lang="en-US" altLang="ko-KR" dirty="0">
                <a:cs typeface="Times New Roman" panose="02020603050405020304" pitchFamily="18" charset="0"/>
              </a:rPr>
              <a:t>64bit server image.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88059" y="3786285"/>
            <a:ext cx="621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cs typeface="Times New Roman" panose="02020603050405020304" pitchFamily="18" charset="0"/>
              </a:rPr>
              <a:t>Now we are ready to make VM. So continue the setting. 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" y="578708"/>
            <a:ext cx="4943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dependency to upgrade KVM</a:t>
            </a:r>
          </a:p>
        </p:txBody>
      </p:sp>
    </p:spTree>
    <p:extLst>
      <p:ext uri="{BB962C8B-B14F-4D97-AF65-F5344CB8AC3E}">
        <p14:creationId xmlns:p14="http://schemas.microsoft.com/office/powerpoint/2010/main" val="275675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6" y="1241128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+mj-lt"/>
              </a:rPr>
              <a:t>Make a VM image.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29889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Boot VM image from Ubuntu iso file </a:t>
            </a:r>
            <a:r>
              <a:rPr lang="en-US" altLang="ko-KR" dirty="0" smtClean="0"/>
              <a:t>(</a:t>
            </a:r>
            <a:r>
              <a:rPr lang="ko-KR" altLang="en-US" b="1" dirty="0" smtClean="0">
                <a:solidFill>
                  <a:srgbClr val="C00000"/>
                </a:solidFill>
              </a:rPr>
              <a:t>띄어쓰기 주의</a:t>
            </a:r>
            <a:r>
              <a:rPr lang="en-US" altLang="ko-KR" b="1" dirty="0" smtClean="0">
                <a:solidFill>
                  <a:srgbClr val="C00000"/>
                </a:solidFill>
              </a:rPr>
              <a:t>!</a:t>
            </a:r>
            <a:r>
              <a:rPr lang="en-US" altLang="ko-KR" dirty="0" smtClean="0"/>
              <a:t>).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6482" y="4677579"/>
            <a:ext cx="9103523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$ 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sudo kvm -</a:t>
            </a:r>
            <a:r>
              <a:rPr lang="ko-KR" altLang="en-US" sz="1200" dirty="0" err="1">
                <a:latin typeface="+mj-ea"/>
                <a:ea typeface="+mj-ea"/>
                <a:cs typeface="Times New Roman" panose="02020603050405020304" pitchFamily="18" charset="0"/>
              </a:rPr>
              <a:t>m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1024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-name 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tt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-smp </a:t>
            </a:r>
            <a:r>
              <a:rPr lang="ko-KR" altLang="en-US" sz="1200" dirty="0" err="1">
                <a:latin typeface="+mj-ea"/>
                <a:ea typeface="+mj-ea"/>
                <a:cs typeface="Times New Roman" panose="02020603050405020304" pitchFamily="18" charset="0"/>
              </a:rPr>
              <a:t>cpus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,maxcpus=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1200" dirty="0" err="1">
                <a:latin typeface="+mj-ea"/>
                <a:ea typeface="+mj-ea"/>
                <a:cs typeface="Times New Roman" panose="02020603050405020304" pitchFamily="18" charset="0"/>
              </a:rPr>
              <a:t>netdev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tap,id=net0,ifname=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vport_vFunction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,script=no -boot d 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vFunction20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.img -</a:t>
            </a:r>
            <a:r>
              <a:rPr lang="ko-KR" altLang="en-US" sz="1200" dirty="0" err="1">
                <a:latin typeface="+mj-ea"/>
                <a:ea typeface="+mj-ea"/>
                <a:cs typeface="Times New Roman" panose="02020603050405020304" pitchFamily="18" charset="0"/>
              </a:rPr>
              <a:t>cdrom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+mj-ea"/>
                <a:ea typeface="+mj-ea"/>
                <a:cs typeface="Times New Roman" panose="02020603050405020304" pitchFamily="18" charset="0"/>
              </a:rPr>
              <a:t>ubuntu-20.04-beta-live-server-amd64.iso </a:t>
            </a:r>
            <a:r>
              <a:rPr lang="ko-KR" altLang="en-US" sz="1200" dirty="0" smtClean="0">
                <a:latin typeface="+mj-ea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1200" dirty="0" err="1" smtClean="0">
                <a:latin typeface="+mj-ea"/>
                <a:ea typeface="+mj-ea"/>
                <a:cs typeface="Times New Roman" panose="02020603050405020304" pitchFamily="18" charset="0"/>
              </a:rPr>
              <a:t>vnc</a:t>
            </a:r>
            <a:r>
              <a:rPr lang="ko-KR" altLang="en-US" sz="1200" dirty="0" smtClean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:5 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1200" dirty="0" err="1">
                <a:latin typeface="+mj-ea"/>
                <a:ea typeface="+mj-ea"/>
                <a:cs typeface="Times New Roman" panose="02020603050405020304" pitchFamily="18" charset="0"/>
              </a:rPr>
              <a:t>daemonize</a:t>
            </a:r>
            <a:r>
              <a:rPr lang="ko-KR" altLang="en-US" sz="12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+mj-ea"/>
                <a:ea typeface="+mj-ea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2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488" y="1619899"/>
            <a:ext cx="9111049" cy="369332"/>
          </a:xfrm>
          <a:prstGeom prst="rect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qemu-img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[storage_capacity]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488" y="3321370"/>
            <a:ext cx="9111049" cy="1200329"/>
          </a:xfrm>
          <a:prstGeom prst="rect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[memory_capacity]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[vm_name]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maxcpu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virtio-net-pci,netdev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=net0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-netdev tap,id=net0,ifname=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cdrom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ubuntu-20.04-beta-live-server-amd64.iso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vnc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[#]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daemonize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88" y="2086176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qemu-img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 create vFunction20.img -f qcow2 10G</a:t>
            </a:r>
            <a:endParaRPr lang="ko-KR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</p:spTree>
    <p:extLst>
      <p:ext uri="{BB962C8B-B14F-4D97-AF65-F5344CB8AC3E}">
        <p14:creationId xmlns:p14="http://schemas.microsoft.com/office/powerpoint/2010/main" val="28571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</a:t>
            </a:r>
            <a:r>
              <a:rPr lang="en-US" altLang="ko-KR" b="1" dirty="0" smtClean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1562166"/>
            <a:ext cx="9111049" cy="83099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FORWARD –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FORWARD –o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–t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POSTROUTING –s 192.168.100.0/24 –o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SNAT --to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&lt;Your </a:t>
            </a:r>
            <a:r>
              <a:rPr lang="en-US" altLang="ko-KR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address&gt;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6484" y="1163483"/>
            <a:ext cx="460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Configure SNAT with </a:t>
            </a:r>
            <a:r>
              <a:rPr lang="en-US" altLang="ko-KR" dirty="0" err="1" smtClean="0">
                <a:cs typeface="Times New Roman" panose="02020603050405020304" pitchFamily="18" charset="0"/>
              </a:rPr>
              <a:t>iptables</a:t>
            </a:r>
            <a:r>
              <a:rPr lang="en-US" altLang="ko-KR" dirty="0" smtClean="0">
                <a:cs typeface="Times New Roman" panose="02020603050405020304" pitchFamily="18" charset="0"/>
              </a:rPr>
              <a:t> for VM network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88914" y="2791846"/>
            <a:ext cx="4889574" cy="3985073"/>
            <a:chOff x="3689160" y="3412660"/>
            <a:chExt cx="4004490" cy="335662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9160" y="3412660"/>
              <a:ext cx="4004490" cy="335662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690852" y="6109855"/>
              <a:ext cx="1113905" cy="1080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8133" y="5131005"/>
            <a:ext cx="2898550" cy="923330"/>
            <a:chOff x="23330" y="5543989"/>
            <a:chExt cx="2898550" cy="923330"/>
          </a:xfrm>
        </p:grpSpPr>
        <p:sp>
          <p:nvSpPr>
            <p:cNvPr id="16" name="직사각형 15"/>
            <p:cNvSpPr/>
            <p:nvPr/>
          </p:nvSpPr>
          <p:spPr>
            <a:xfrm>
              <a:off x="23330" y="5543989"/>
              <a:ext cx="2898550" cy="923330"/>
            </a:xfrm>
            <a:prstGeom prst="rect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sysctl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–p</a:t>
              </a:r>
            </a:p>
            <a:p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net.ipv4.ip_forward = 1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138746" y="6217920"/>
              <a:ext cx="368330" cy="14962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0" y="2759829"/>
            <a:ext cx="3026683" cy="2161309"/>
            <a:chOff x="7462" y="3158836"/>
            <a:chExt cx="3026683" cy="2161309"/>
          </a:xfrm>
        </p:grpSpPr>
        <p:sp>
          <p:nvSpPr>
            <p:cNvPr id="12" name="직사각형 11"/>
            <p:cNvSpPr/>
            <p:nvPr/>
          </p:nvSpPr>
          <p:spPr>
            <a:xfrm>
              <a:off x="23330" y="3277595"/>
              <a:ext cx="237917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$vi /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sysctl.conf</a:t>
              </a:r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#net.ipv4.ip_forward=1</a:t>
              </a:r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8746" y="4872457"/>
              <a:ext cx="2263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net.ipv4.ip_forward=1</a:t>
              </a: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1140275" y="4237798"/>
              <a:ext cx="260702" cy="59778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462" y="3158836"/>
              <a:ext cx="3026683" cy="216130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4" y="612711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complete</a:t>
            </a:r>
          </a:p>
        </p:txBody>
      </p:sp>
    </p:spTree>
    <p:extLst>
      <p:ext uri="{BB962C8B-B14F-4D97-AF65-F5344CB8AC3E}">
        <p14:creationId xmlns:p14="http://schemas.microsoft.com/office/powerpoint/2010/main" val="341865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Final Goal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1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7120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Ubuntu </a:t>
            </a:r>
            <a:r>
              <a:rPr lang="en-US" altLang="ko-KR" sz="2200" dirty="0" smtClean="0">
                <a:solidFill>
                  <a:srgbClr val="FF0000"/>
                </a:solidFill>
                <a:latin typeface="+mj-ea"/>
                <a:ea typeface="+mj-ea"/>
              </a:rPr>
              <a:t>VM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control with ‘Enter key’ and ‘Arrow keys’</a:t>
            </a:r>
            <a:r>
              <a:rPr lang="en-US" altLang="ko-KR" sz="2400" dirty="0">
                <a:solidFill>
                  <a:srgbClr val="FF0000"/>
                </a:solidFill>
                <a:latin typeface="+mj-ea"/>
              </a:rPr>
              <a:t>)</a:t>
            </a:r>
            <a:endParaRPr lang="en-US" altLang="ko-KR" sz="2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2" y="106698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Install VNC viewer and see inside of VM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954" y="1444727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+mj-ea"/>
                <a:ea typeface="+mj-ea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apt-get </a:t>
            </a:r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install </a:t>
            </a:r>
            <a:r>
              <a:rPr lang="en-US" altLang="ko-KR" dirty="0" err="1" smtClean="0">
                <a:latin typeface="+mj-ea"/>
                <a:ea typeface="+mj-ea"/>
                <a:cs typeface="Times New Roman" panose="02020603050405020304" pitchFamily="18" charset="0"/>
              </a:rPr>
              <a:t>tigervnc</a:t>
            </a:r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-viewer</a:t>
            </a:r>
          </a:p>
          <a:p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+mj-ea"/>
                <a:ea typeface="+mj-ea"/>
                <a:cs typeface="Times New Roman" panose="02020603050405020304" pitchFamily="18" charset="0"/>
              </a:rPr>
              <a:t>vncviewer</a:t>
            </a:r>
            <a:r>
              <a:rPr lang="en-US" altLang="ko-KR" dirty="0" smtClean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localhost :5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t="8796" r="43091" b="16646"/>
          <a:stretch/>
        </p:blipFill>
        <p:spPr>
          <a:xfrm>
            <a:off x="1429790" y="2141664"/>
            <a:ext cx="5769032" cy="45677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95302" y="2859578"/>
            <a:ext cx="4788131" cy="1022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If ok, you can see window like this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8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179067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7758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j-ea"/>
                <a:ea typeface="+mj-ea"/>
              </a:rPr>
              <a:t>- VM network configuration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latin typeface="+mj-ea"/>
              </a:rPr>
              <a:t>control with ‘Enter key’ and ‘Arrow keys’</a:t>
            </a:r>
            <a:r>
              <a:rPr lang="en-US" altLang="ko-KR" sz="2000" dirty="0">
                <a:solidFill>
                  <a:srgbClr val="FF0000"/>
                </a:solidFill>
                <a:latin typeface="+mj-ea"/>
              </a:rPr>
              <a:t>)</a:t>
            </a:r>
          </a:p>
          <a:p>
            <a:endParaRPr lang="en-US" altLang="ko-KR" sz="2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684" y="1154093"/>
            <a:ext cx="8729220" cy="181588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네트워크 디바이스 선택 </a:t>
            </a:r>
            <a:r>
              <a:rPr lang="en-US" altLang="ko-KR" sz="1600" dirty="0"/>
              <a:t>-&gt; Edit IPv4 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IPv4 Method -&gt; Manual </a:t>
            </a:r>
          </a:p>
          <a:p>
            <a:pPr marL="342900" indent="-342900">
              <a:buAutoNum type="arabicPeriod"/>
            </a:pPr>
            <a:r>
              <a:rPr lang="ko-KR" altLang="en-US" sz="1600" dirty="0" smtClean="0"/>
              <a:t>설정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r>
              <a:rPr lang="en-US" altLang="ko-KR" sz="1600" dirty="0"/>
              <a:t>	subnet: 203.237.53.0/24 </a:t>
            </a:r>
          </a:p>
          <a:p>
            <a:r>
              <a:rPr lang="en-US" altLang="ko-KR" sz="1600" dirty="0"/>
              <a:t>	Address: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---your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endParaRPr lang="en-US" altLang="ko-KR" sz="1600" dirty="0"/>
          </a:p>
          <a:p>
            <a:r>
              <a:rPr lang="en-US" altLang="ko-KR" sz="1600" dirty="0"/>
              <a:t>	Gateway: 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---gateway </a:t>
            </a:r>
            <a:r>
              <a:rPr lang="en-US" altLang="ko-KR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r>
              <a:rPr lang="en-US" altLang="ko-KR" sz="1600" dirty="0"/>
              <a:t>	Name Servers: </a:t>
            </a:r>
            <a:r>
              <a:rPr lang="en-US" altLang="ko-KR" sz="1600" dirty="0" smtClean="0"/>
              <a:t>8.8.8.8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7" t="9069" r="43256" b="62719"/>
          <a:stretch/>
        </p:blipFill>
        <p:spPr>
          <a:xfrm>
            <a:off x="169684" y="3386562"/>
            <a:ext cx="5452614" cy="16718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7" t="37291" r="42975" b="39376"/>
          <a:stretch/>
        </p:blipFill>
        <p:spPr>
          <a:xfrm>
            <a:off x="169684" y="5474989"/>
            <a:ext cx="4920401" cy="12094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4" t="9476" r="43162" b="16931"/>
          <a:stretch/>
        </p:blipFill>
        <p:spPr>
          <a:xfrm>
            <a:off x="4565598" y="3386562"/>
            <a:ext cx="4406933" cy="3220856"/>
          </a:xfrm>
          <a:custGeom>
            <a:avLst/>
            <a:gdLst>
              <a:gd name="connsiteX0" fmla="*/ 2112441 w 4711211"/>
              <a:gd name="connsiteY0" fmla="*/ 1724469 h 3667327"/>
              <a:gd name="connsiteX1" fmla="*/ 2112441 w 4711211"/>
              <a:gd name="connsiteY1" fmla="*/ 1770188 h 3667327"/>
              <a:gd name="connsiteX2" fmla="*/ 2279128 w 4711211"/>
              <a:gd name="connsiteY2" fmla="*/ 1770188 h 3667327"/>
              <a:gd name="connsiteX3" fmla="*/ 2279128 w 4711211"/>
              <a:gd name="connsiteY3" fmla="*/ 1724469 h 3667327"/>
              <a:gd name="connsiteX4" fmla="*/ 0 w 4711211"/>
              <a:gd name="connsiteY4" fmla="*/ 0 h 3667327"/>
              <a:gd name="connsiteX5" fmla="*/ 4711211 w 4711211"/>
              <a:gd name="connsiteY5" fmla="*/ 0 h 3667327"/>
              <a:gd name="connsiteX6" fmla="*/ 4711211 w 4711211"/>
              <a:gd name="connsiteY6" fmla="*/ 3667327 h 3667327"/>
              <a:gd name="connsiteX7" fmla="*/ 0 w 4711211"/>
              <a:gd name="connsiteY7" fmla="*/ 3667327 h 366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211" h="3667327">
                <a:moveTo>
                  <a:pt x="2112441" y="1724469"/>
                </a:moveTo>
                <a:lnTo>
                  <a:pt x="2112441" y="1770188"/>
                </a:lnTo>
                <a:lnTo>
                  <a:pt x="2279128" y="1770188"/>
                </a:lnTo>
                <a:lnTo>
                  <a:pt x="2279128" y="1724469"/>
                </a:lnTo>
                <a:close/>
                <a:moveTo>
                  <a:pt x="0" y="0"/>
                </a:moveTo>
                <a:lnTo>
                  <a:pt x="4711211" y="0"/>
                </a:lnTo>
                <a:lnTo>
                  <a:pt x="4711211" y="3667327"/>
                </a:lnTo>
                <a:lnTo>
                  <a:pt x="0" y="3667327"/>
                </a:lnTo>
                <a:close/>
              </a:path>
            </a:pathLst>
          </a:custGeom>
          <a:ln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69684" y="3017230"/>
            <a:ext cx="3443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1. Select network device ‘Edit IPv4’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9684" y="5146053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2. Select ‘Manual’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96203" y="2993602"/>
            <a:ext cx="258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3. Enter the network info.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179067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#3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770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j-ea"/>
                <a:ea typeface="+mj-ea"/>
              </a:rPr>
              <a:t>- Installation Completed (</a:t>
            </a: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control with ‘Enter key’ and ‘Arrow keys’</a:t>
            </a:r>
            <a:r>
              <a:rPr lang="en-US" altLang="ko-KR" sz="24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en-US" altLang="ko-KR" sz="2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684" y="1160446"/>
            <a:ext cx="872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When ‘installation completed’ message is shown, terminate the </a:t>
            </a:r>
            <a:r>
              <a:rPr lang="en-US" altLang="ko-KR" dirty="0" smtClean="0"/>
              <a:t>VM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3330" y="1649851"/>
            <a:ext cx="9021928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killall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-9 qemu-system-x86_64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75" y="28959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boot </a:t>
            </a:r>
            <a:r>
              <a:rPr lang="en-US" altLang="ko-KR" dirty="0"/>
              <a:t>VM again (mac should be different from others).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489" y="3345568"/>
            <a:ext cx="9111049" cy="923330"/>
          </a:xfrm>
          <a:prstGeom prst="rect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 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maxcpu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virtio-net-pci,netdev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=net0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tap,id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[#]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-daemonize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482" y="4594142"/>
            <a:ext cx="9103523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-smp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tap,id=net0,ifname=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vFunction20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vnc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:5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daemonize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458714" y="2952188"/>
            <a:ext cx="4133980" cy="3468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20812" y="6200846"/>
            <a:ext cx="1088134" cy="43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eno1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5283" y="5392093"/>
            <a:ext cx="850391" cy="43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br0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stCxn id="29" idx="2"/>
            <a:endCxn id="27" idx="0"/>
          </p:cNvCxnSpPr>
          <p:nvPr/>
        </p:nvCxnSpPr>
        <p:spPr>
          <a:xfrm flipH="1">
            <a:off x="4184466" y="5990855"/>
            <a:ext cx="196011" cy="90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048598" y="5270505"/>
            <a:ext cx="126139" cy="243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21396" y="60814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93712" y="6081451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17407" y="5747680"/>
            <a:ext cx="126139" cy="243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2555" y="6107419"/>
            <a:ext cx="138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---your </a:t>
            </a:r>
            <a:r>
              <a:rPr lang="en-US" altLang="ko-KR" sz="1200" dirty="0" err="1"/>
              <a:t>nuc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---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759015" y="5332397"/>
            <a:ext cx="138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---your </a:t>
            </a:r>
            <a:r>
              <a:rPr lang="en-US" altLang="ko-KR" sz="1200" dirty="0" err="1" smtClean="0"/>
              <a:t>nuc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ip</a:t>
            </a:r>
            <a:r>
              <a:rPr lang="en-US" altLang="ko-KR" sz="1200" dirty="0"/>
              <a:t>---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3513709" y="4669292"/>
            <a:ext cx="126139" cy="2431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26" idx="0"/>
            <a:endCxn id="32" idx="2"/>
          </p:cNvCxnSpPr>
          <p:nvPr/>
        </p:nvCxnSpPr>
        <p:spPr>
          <a:xfrm flipH="1" flipV="1">
            <a:off x="3576779" y="4912468"/>
            <a:ext cx="534889" cy="3580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863917" y="3610595"/>
            <a:ext cx="1383618" cy="10406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34117" y="4417938"/>
            <a:ext cx="1252728" cy="2994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tap_name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0537" y="3544521"/>
            <a:ext cx="1351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ip : </a:t>
            </a:r>
            <a:r>
              <a:rPr lang="en-US" altLang="ko-KR" sz="1200" dirty="0" smtClean="0"/>
              <a:t>---your </a:t>
            </a:r>
            <a:r>
              <a:rPr lang="en-US" altLang="ko-KR" sz="1200" dirty="0" err="1" smtClean="0"/>
              <a:t>vm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ip</a:t>
            </a:r>
            <a:r>
              <a:rPr lang="en-US" altLang="ko-KR" sz="1200" dirty="0" smtClean="0"/>
              <a:t>---</a:t>
            </a:r>
            <a:endParaRPr lang="ko-KR" altLang="en-US" sz="1200" dirty="0"/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7462" y="8"/>
            <a:ext cx="750652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OVS connects with KVM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379" y="538953"/>
            <a:ext cx="2366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Check situation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436" y="1273144"/>
            <a:ext cx="4178536" cy="13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094" y="2389817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 VMs,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3" y="3856531"/>
            <a:ext cx="81153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489" y="2877496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apt-get update</a:t>
            </a:r>
          </a:p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net-tools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-y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629322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Installing </a:t>
            </a:r>
            <a:r>
              <a:rPr lang="en-US" altLang="ko-KR" dirty="0" err="1"/>
              <a:t>ssh</a:t>
            </a:r>
            <a:r>
              <a:rPr lang="en-US" altLang="ko-KR" dirty="0"/>
              <a:t> in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4543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Don’t forget to install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ssh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in VM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1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2" y="8"/>
            <a:ext cx="73868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Docker Container connected via OVS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- Goal of this section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61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6065067" y="977565"/>
            <a:ext cx="1951421" cy="11395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4961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Making a Docker Container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951" y="1568359"/>
            <a:ext cx="9111049" cy="504753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 up the repository: </a:t>
            </a: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Install packages to allow apt to use a repository over HTTPS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update &amp;&amp;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install -y apt-transport-https ca-certificates curl software-properties-common gnupg2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Add Docker's official GPG key: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curl -</a:t>
            </a:r>
            <a:r>
              <a:rPr lang="en-US" altLang="ko-KR" sz="1400" dirty="0" err="1" smtClean="0"/>
              <a:t>fsSL</a:t>
            </a:r>
            <a:r>
              <a:rPr lang="en-US" altLang="ko-KR" sz="1400" dirty="0" smtClean="0"/>
              <a:t> https://download.docker.com/linux/ubuntu/gpg |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apt-key - -keyring 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/apt/</a:t>
            </a:r>
            <a:r>
              <a:rPr lang="en-US" altLang="ko-KR" sz="1400" dirty="0" err="1" smtClean="0"/>
              <a:t>trusted.gpg.d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docker.gpg</a:t>
            </a:r>
            <a:r>
              <a:rPr lang="en-US" altLang="ko-KR" sz="1400" dirty="0" smtClean="0"/>
              <a:t> add –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Add the Docker apt repository: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add-apt-repository \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	"deb [arch=amd64] https://download.docker.com/linux/ubuntu \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	</a:t>
            </a:r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 $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lsb_release</a:t>
            </a:r>
            <a:r>
              <a:rPr lang="en-US" altLang="ko-KR" sz="1400" dirty="0" smtClean="0"/>
              <a:t> -</a:t>
            </a:r>
            <a:r>
              <a:rPr lang="en-US" altLang="ko-KR" sz="1400" dirty="0" err="1" smtClean="0"/>
              <a:t>cs</a:t>
            </a:r>
            <a:r>
              <a:rPr lang="en-US" altLang="ko-KR" sz="1400" dirty="0" smtClean="0"/>
              <a:t>) \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	stable"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Install Docker CE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update &amp;&amp;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install -y \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	containerd.io=1.2.13-2 \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docker-ce</a:t>
            </a:r>
            <a:r>
              <a:rPr lang="en-US" altLang="ko-KR" sz="1400" dirty="0" smtClean="0"/>
              <a:t>=5:19.03.11~3-0~ubuntu-$(</a:t>
            </a:r>
            <a:r>
              <a:rPr lang="en-US" altLang="ko-KR" sz="1400" dirty="0" err="1" smtClean="0"/>
              <a:t>lsb_release</a:t>
            </a:r>
            <a:r>
              <a:rPr lang="en-US" altLang="ko-KR" sz="1400" dirty="0" smtClean="0"/>
              <a:t> -</a:t>
            </a:r>
            <a:r>
              <a:rPr lang="en-US" altLang="ko-KR" sz="1400" dirty="0" err="1" smtClean="0"/>
              <a:t>cs</a:t>
            </a:r>
            <a:r>
              <a:rPr lang="en-US" altLang="ko-KR" sz="1400" dirty="0" smtClean="0"/>
              <a:t>) \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-</a:t>
            </a:r>
            <a:r>
              <a:rPr lang="en-US" altLang="ko-KR" sz="1400" dirty="0" err="1" smtClean="0"/>
              <a:t>ce</a:t>
            </a:r>
            <a:r>
              <a:rPr lang="en-US" altLang="ko-KR" sz="1400" dirty="0" smtClean="0"/>
              <a:t>-cli=5:19.03.11~3-0~ubuntu-$(</a:t>
            </a:r>
            <a:r>
              <a:rPr lang="en-US" altLang="ko-KR" sz="1400" dirty="0" err="1" smtClean="0"/>
              <a:t>lsb_release</a:t>
            </a:r>
            <a:r>
              <a:rPr lang="en-US" altLang="ko-KR" sz="1400" dirty="0" smtClean="0"/>
              <a:t> -</a:t>
            </a:r>
            <a:r>
              <a:rPr lang="en-US" altLang="ko-KR" sz="1400" dirty="0" err="1" smtClean="0"/>
              <a:t>cs</a:t>
            </a:r>
            <a:r>
              <a:rPr lang="en-US" altLang="ko-KR" sz="1400" dirty="0" smtClean="0"/>
              <a:t>)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Create /</a:t>
            </a:r>
            <a:r>
              <a:rPr lang="en-US" altLang="ko-KR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 smtClean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mkdir</a:t>
            </a:r>
            <a:r>
              <a:rPr lang="en-US" altLang="ko-KR" sz="1400" dirty="0" smtClean="0"/>
              <a:t> -p 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1102" y="1199027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103" y="899768"/>
            <a:ext cx="89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In NUC,</a:t>
            </a:r>
            <a:endParaRPr lang="ko-KR" altLang="en-US" dirty="0"/>
          </a:p>
        </p:txBody>
      </p:sp>
      <p:sp>
        <p:nvSpPr>
          <p:cNvPr id="14" name="아래쪽 화살표 13"/>
          <p:cNvSpPr/>
          <p:nvPr/>
        </p:nvSpPr>
        <p:spPr>
          <a:xfrm>
            <a:off x="6189786" y="5876164"/>
            <a:ext cx="770926" cy="888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63420" y="6274749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cont‘d on next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0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951" y="1568359"/>
            <a:ext cx="9111049" cy="440120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//continued</a:t>
            </a:r>
          </a:p>
          <a:p>
            <a:r>
              <a:rPr lang="en-US" altLang="ko-KR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up the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daemon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cat &lt;&lt;EOF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tee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/</a:t>
            </a:r>
            <a:r>
              <a:rPr lang="en-US" altLang="ko-KR" sz="1400" dirty="0" err="1"/>
              <a:t>daemon.json</a:t>
            </a:r>
            <a:endParaRPr lang="en-US" altLang="ko-KR" sz="1400" dirty="0"/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 </a:t>
            </a:r>
            <a:r>
              <a:rPr lang="en-US" altLang="ko-KR" sz="1400" dirty="0"/>
              <a:t>{</a:t>
            </a:r>
            <a:br>
              <a:rPr lang="en-US" altLang="ko-KR" sz="1400" dirty="0"/>
            </a:br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	“exec-opts”: [“</a:t>
            </a:r>
            <a:r>
              <a:rPr lang="en-US" altLang="ko-KR" sz="1400" dirty="0" err="1"/>
              <a:t>native.cgroupdriver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systemd</a:t>
            </a:r>
            <a:r>
              <a:rPr lang="en-US" altLang="ko-KR" sz="1400" dirty="0"/>
              <a:t>”],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	“log-driver”: “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-file”,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	“log-opts”: {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		“max-size”: “100m”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	</a:t>
            </a:r>
            <a:r>
              <a:rPr lang="en-US" altLang="ko-KR" sz="1400" dirty="0" smtClean="0"/>
              <a:t>},</a:t>
            </a:r>
            <a:endParaRPr lang="en-US" altLang="ko-KR" sz="1400" dirty="0"/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	“storage-driver”: “overlay2”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 </a:t>
            </a:r>
            <a:r>
              <a:rPr lang="en-US" altLang="ko-KR" sz="1400" dirty="0"/>
              <a:t>}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 EOF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Create 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/system/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docker.service.d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systemd</a:t>
            </a:r>
            <a:r>
              <a:rPr lang="en-US" altLang="ko-KR" sz="1400" dirty="0"/>
              <a:t>/system/</a:t>
            </a:r>
            <a:r>
              <a:rPr lang="en-US" altLang="ko-KR" sz="1400" dirty="0" err="1"/>
              <a:t>docker.service.d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daemon-reload 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enable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restart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>
                <a:latin typeface="+mj-ea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restart </a:t>
            </a:r>
            <a:r>
              <a:rPr lang="en-US" altLang="ko-KR" sz="1400" dirty="0" err="1" smtClean="0"/>
              <a:t>docker.socket</a:t>
            </a:r>
            <a:endParaRPr lang="en-US" altLang="ko-KR" sz="14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-1102" y="1199027"/>
            <a:ext cx="2708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</a:t>
            </a:r>
            <a:r>
              <a:rPr lang="en-US" altLang="ko-KR" dirty="0" smtClean="0"/>
              <a:t>installation (cont’d)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103" y="899768"/>
            <a:ext cx="89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In NUC,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09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563693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$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run hello-world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206254" y="6488668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1102" y="1199027"/>
            <a:ext cx="410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Now Installation completed. Let's Check it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754" y="2471163"/>
            <a:ext cx="6060977" cy="2787215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855260" y="2677500"/>
            <a:ext cx="814647" cy="73983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103" y="899768"/>
            <a:ext cx="89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In NUC,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4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4273284"/>
            <a:ext cx="1439635" cy="1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232" y="4661308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keyboard means that you should execute </a:t>
            </a:r>
            <a:r>
              <a:rPr lang="en-US" altLang="ko-KR" sz="2000" dirty="0" smtClean="0"/>
              <a:t>instructions </a:t>
            </a:r>
            <a:r>
              <a:rPr lang="en-US" altLang="ko-KR" sz="2000" dirty="0"/>
              <a:t>by following the guidance.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1992" y="1951891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 Theory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991" y="2681656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Practice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232" y="2690574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Lectures are divided into Lab Theory, Lab Practice and Lab Review parts.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51991" y="3411418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Review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1" y="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Before you start</a:t>
            </a:r>
          </a:p>
          <a:p>
            <a:r>
              <a:rPr lang="en-US" altLang="ko-KR" sz="2200" dirty="0">
                <a:solidFill>
                  <a:srgbClr val="FF0000"/>
                </a:solidFill>
              </a:rPr>
              <a:t>- Things you need to know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0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2375"/>
          <a:stretch/>
        </p:blipFill>
        <p:spPr>
          <a:xfrm>
            <a:off x="1978827" y="3288821"/>
            <a:ext cx="5186363" cy="2895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89" y="2257966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-it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--net=none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/b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n/bash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" y="1897669"/>
            <a:ext cx="5642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Run docker container</a:t>
            </a:r>
            <a:r>
              <a:rPr lang="en-US" altLang="ko-KR" dirty="0" smtClean="0"/>
              <a:t>. (**Remember the </a:t>
            </a:r>
            <a:r>
              <a:rPr lang="en-US" altLang="ko-KR" dirty="0" err="1" smtClean="0"/>
              <a:t>container_name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3149" y="3952377"/>
            <a:ext cx="68325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※ctrl + p, q </a:t>
            </a:r>
            <a:r>
              <a:rPr lang="en-US" altLang="ko-KR" dirty="0">
                <a:sym typeface="Wingdings" panose="05000000000000000000" pitchFamily="2" charset="2"/>
              </a:rPr>
              <a:t> detach docker container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※docker attach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dirty="0">
                <a:sym typeface="Wingdings" panose="05000000000000000000" pitchFamily="2" charset="2"/>
              </a:rPr>
              <a:t> get into docker container console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379" y="538953"/>
            <a:ext cx="238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Make container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62408" y="1373916"/>
            <a:ext cx="3821267" cy="2644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21769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#8 </a:t>
            </a:r>
            <a:r>
              <a:rPr lang="en-US" altLang="ko-KR" dirty="0"/>
              <a:t>- Connect Docker Container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665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89" y="2653394"/>
            <a:ext cx="9111049" cy="184665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veno1 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ipaddress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=---your </a:t>
            </a:r>
            <a:r>
              <a:rPr lang="en-US" altLang="ko-KR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---/24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=---gateway 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  <a:p>
            <a:endParaRPr lang="en-US" altLang="ko-KR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docker attach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//enter to </a:t>
            </a: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container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net-tools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iputils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" y="2284053"/>
            <a:ext cx="738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Install OVS-</a:t>
            </a:r>
            <a:r>
              <a:rPr lang="en-US" altLang="ko-KR" dirty="0" err="1"/>
              <a:t>docker</a:t>
            </a:r>
            <a:r>
              <a:rPr lang="en-US" altLang="ko-KR" dirty="0"/>
              <a:t> utility in host machine. (Not in inside of Docker container.)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60" y="8"/>
            <a:ext cx="67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#8 </a:t>
            </a:r>
            <a:r>
              <a:rPr lang="en-US" altLang="ko-KR" dirty="0"/>
              <a:t>- Connect </a:t>
            </a:r>
            <a:r>
              <a:rPr lang="en-US" altLang="ko-KR" dirty="0" err="1"/>
              <a:t>docker</a:t>
            </a:r>
            <a:r>
              <a:rPr lang="en-US" altLang="ko-KR" dirty="0"/>
              <a:t> Container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379" y="2435875"/>
            <a:ext cx="9111049" cy="150810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rc.local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#!/bin/bash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del-port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veno1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veno1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=---your 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---/24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=---gateway 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111" y="20665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Modify /etc/</a:t>
            </a:r>
            <a:r>
              <a:rPr lang="en-US" altLang="ko-KR" dirty="0" err="1"/>
              <a:t>rc.local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-17572" y="442194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Whenever NUC is rebooted, </a:t>
            </a:r>
          </a:p>
          <a:p>
            <a:pPr algn="ctr"/>
            <a:r>
              <a:rPr lang="en-US" altLang="ko-KR" sz="2400" dirty="0"/>
              <a:t>network configuration of Docker container is initialized </a:t>
            </a:r>
          </a:p>
          <a:p>
            <a:pPr algn="ctr"/>
            <a:r>
              <a:rPr lang="en-US" altLang="ko-KR" sz="2400" dirty="0"/>
              <a:t>by executing commands in </a:t>
            </a:r>
            <a:r>
              <a:rPr lang="en-US" altLang="ko-KR" sz="2400" dirty="0">
                <a:solidFill>
                  <a:srgbClr val="FF0000"/>
                </a:solidFill>
              </a:rPr>
              <a:t>rc.local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785202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 smtClean="0"/>
              <a:t>#9 </a:t>
            </a:r>
            <a:r>
              <a:rPr lang="en-US" altLang="ko-KR" spc="-100" dirty="0"/>
              <a:t>– Keep Docker network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1879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rc.local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491485" y="1566571"/>
            <a:ext cx="4106584" cy="15078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789977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 smtClean="0"/>
              <a:t>#10 </a:t>
            </a:r>
            <a:r>
              <a:rPr lang="en-US" altLang="ko-KR" spc="-100" dirty="0"/>
              <a:t>– Check connectivity: VM &amp; Container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95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" y="2565222"/>
            <a:ext cx="7666619" cy="3925577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5865054" y="584783"/>
            <a:ext cx="1082701" cy="1039943"/>
            <a:chOff x="5182528" y="3476698"/>
            <a:chExt cx="3520330" cy="3381302"/>
          </a:xfrm>
        </p:grpSpPr>
        <p:pic>
          <p:nvPicPr>
            <p:cNvPr id="7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8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9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연결선 9"/>
            <p:cNvCxnSpPr>
              <a:stCxn id="9" idx="2"/>
              <a:endCxn id="8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10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1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>
              <a:stCxn id="11" idx="5"/>
              <a:endCxn id="8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처리 14"/>
          <p:cNvSpPr/>
          <p:nvPr/>
        </p:nvSpPr>
        <p:spPr>
          <a:xfrm>
            <a:off x="3095257" y="3615728"/>
            <a:ext cx="308564" cy="9309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460" y="8"/>
            <a:ext cx="777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#10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7541" y="3233275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30456" y="2565222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3015" y="2577278"/>
            <a:ext cx="372791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2" y="2221920"/>
            <a:ext cx="6518583" cy="4061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623" y="6321621"/>
            <a:ext cx="128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KVM VM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360" y="6321621"/>
            <a:ext cx="184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 container</a:t>
            </a:r>
            <a:endParaRPr lang="ko-KR" altLang="en-US" sz="1600" dirty="0"/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5750232" y="813258"/>
            <a:ext cx="1082701" cy="1039943"/>
            <a:chOff x="5182528" y="3476698"/>
            <a:chExt cx="3520330" cy="3381302"/>
          </a:xfrm>
        </p:grpSpPr>
        <p:pic>
          <p:nvPicPr>
            <p:cNvPr id="19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20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21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>
              <a:stCxn id="21" idx="2"/>
              <a:endCxn id="20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정육면체 22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2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/>
            <p:cNvCxnSpPr>
              <a:stCxn id="23" idx="5"/>
              <a:endCxn id="20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</a:t>
            </a:r>
            <a:r>
              <a:rPr lang="en-US" altLang="ko-KR" b="1" smtClean="0">
                <a:solidFill>
                  <a:schemeClr val="tx1"/>
                </a:solidFill>
              </a:rPr>
              <a:t>#1</a:t>
            </a:r>
            <a:r>
              <a:rPr lang="en-US" altLang="ko-KR" b="1" dirty="0">
                <a:solidFill>
                  <a:schemeClr val="tx1"/>
                </a:solidFill>
              </a:rPr>
              <a:t>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0" y="8"/>
            <a:ext cx="77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#10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34180" y="2445072"/>
            <a:ext cx="202001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71476" y="3844501"/>
            <a:ext cx="157513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01132" y="549042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57932" y="542681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5328" y="530026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80601" y="518961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58183" y="5291754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79808" y="5387251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461" y="8"/>
            <a:ext cx="5381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Box Lab: Final Goal (Recap)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63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44" y="332719"/>
            <a:ext cx="709931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Review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0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759" y="1266373"/>
            <a:ext cx="8461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Box Lab, you have experimented 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Linux OS </a:t>
            </a:r>
            <a:r>
              <a:rPr lang="en-US" altLang="ko-KR" sz="2800" dirty="0"/>
              <a:t>into Box (i.e., computer).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OVS (Open </a:t>
            </a:r>
            <a:r>
              <a:rPr lang="en-US" altLang="ko-KR" sz="2800" b="1" dirty="0" err="1"/>
              <a:t>vSwitch</a:t>
            </a:r>
            <a:r>
              <a:rPr lang="en-US" altLang="ko-KR" sz="2800" b="1" dirty="0"/>
              <a:t>) virtual switch</a:t>
            </a:r>
            <a:r>
              <a:rPr lang="en-US" altLang="ko-KR" sz="2800" dirty="0"/>
              <a:t> inside a Linux Box and configure it.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create </a:t>
            </a:r>
            <a:r>
              <a:rPr lang="en-US" altLang="ko-KR" sz="2800" b="1" dirty="0"/>
              <a:t>VMs and Docker containers </a:t>
            </a:r>
            <a:r>
              <a:rPr lang="en-US" altLang="ko-KR" sz="2800" dirty="0"/>
              <a:t>inside a Linux Box and then </a:t>
            </a:r>
            <a:r>
              <a:rPr lang="en-US" altLang="ko-KR" sz="2800" b="1" dirty="0"/>
              <a:t>inter-connect </a:t>
            </a:r>
            <a:r>
              <a:rPr lang="en-US" altLang="ko-KR" sz="2800" dirty="0"/>
              <a:t>each of them together and to the Internet.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1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302" y="332719"/>
            <a:ext cx="6949403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Theory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7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6367" y="1005077"/>
            <a:ext cx="6956368" cy="1056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65" y="5356154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24" y="5407359"/>
            <a:ext cx="1594822" cy="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Linux Box with Virtualization/Containers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5417" y="2189610"/>
            <a:ext cx="156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Virtual Machine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 Container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6589" y="6031623"/>
            <a:ext cx="156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Linux Box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86574" y="5145351"/>
            <a:ext cx="3739812" cy="16485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44" name="직선 연결선 43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15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2621" y="2689941"/>
            <a:ext cx="3739294" cy="4051409"/>
            <a:chOff x="394318" y="3301791"/>
            <a:chExt cx="2756653" cy="3406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8932" r="53131"/>
            <a:stretch/>
          </p:blipFill>
          <p:spPr>
            <a:xfrm>
              <a:off x="495297" y="3739891"/>
              <a:ext cx="2194167" cy="2168667"/>
            </a:xfrm>
            <a:prstGeom prst="rect">
              <a:avLst/>
            </a:prstGeom>
          </p:spPr>
        </p:pic>
        <p:sp>
          <p:nvSpPr>
            <p:cNvPr id="6" name="왼쪽 중괄호 5"/>
            <p:cNvSpPr/>
            <p:nvPr/>
          </p:nvSpPr>
          <p:spPr>
            <a:xfrm>
              <a:off x="432295" y="3805797"/>
              <a:ext cx="131807" cy="1351005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318" y="3301791"/>
              <a:ext cx="2292838" cy="3881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Virtual Machines (VMs)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4102" y="4629584"/>
              <a:ext cx="2038151" cy="65079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7927" y="5783615"/>
              <a:ext cx="923044" cy="49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Heavier than</a:t>
              </a:r>
            </a:p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Container!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6" y="5958495"/>
              <a:ext cx="1298960" cy="4573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547" y="6423519"/>
              <a:ext cx="2215409" cy="28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Hypervisor Tool for creating VMs</a:t>
              </a:r>
              <a:endParaRPr lang="ko-KR" altLang="en-US" sz="1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50" y="752691"/>
            <a:ext cx="6001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On a Linux Box (e.g., NUC)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fully-isolated (with dedicated resources), but heavy VM instances (i.e., VMs).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partially-isolated, lightweight container instances (i.e., containers)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3" y="716368"/>
            <a:ext cx="2838461" cy="1973573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0" y="8"/>
            <a:ext cx="79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VMs and Containers on a Linux Box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44756" y="3276984"/>
            <a:ext cx="4038222" cy="3404131"/>
            <a:chOff x="3263538" y="3819767"/>
            <a:chExt cx="3216612" cy="2864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48893" t="31111"/>
            <a:stretch/>
          </p:blipFill>
          <p:spPr>
            <a:xfrm>
              <a:off x="3624070" y="3972763"/>
              <a:ext cx="2495549" cy="1922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146580" y="3819767"/>
              <a:ext cx="1213987" cy="38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Containers</a:t>
              </a:r>
              <a:endParaRPr lang="ko-KR" altLang="en-US" sz="24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4006015" y="5809727"/>
              <a:ext cx="1495117" cy="5113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63538" y="6399494"/>
              <a:ext cx="3216612" cy="284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Container Runtime Tool for running containers</a:t>
              </a:r>
              <a:endParaRPr lang="ko-KR" altLang="en-US" sz="16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521082" y="4423405"/>
              <a:ext cx="102973" cy="724931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1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0" y="8"/>
            <a:ext cx="8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 Switch inside Linux Box: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4949435" y="3591978"/>
            <a:ext cx="1971304" cy="1062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2381075" y="3852527"/>
            <a:ext cx="1841790" cy="2235937"/>
          </a:xfrm>
          <a:prstGeom prst="line">
            <a:avLst/>
          </a:prstGeom>
          <a:ln w="3175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381069" y="5869877"/>
            <a:ext cx="1121794" cy="437173"/>
            <a:chOff x="2381069" y="5869877"/>
            <a:chExt cx="1121794" cy="437173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2381069" y="6088467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/>
            <p:cNvGrpSpPr/>
            <p:nvPr/>
          </p:nvGrpSpPr>
          <p:grpSpPr>
            <a:xfrm>
              <a:off x="2741314" y="5869877"/>
              <a:ext cx="449255" cy="437173"/>
              <a:chOff x="977900" y="4541375"/>
              <a:chExt cx="449255" cy="437173"/>
            </a:xfrm>
          </p:grpSpPr>
          <p:cxnSp>
            <p:nvCxnSpPr>
              <p:cNvPr id="39" name="직선 연결선 38"/>
              <p:cNvCxnSpPr/>
              <p:nvPr/>
            </p:nvCxnSpPr>
            <p:spPr>
              <a:xfrm>
                <a:off x="977900" y="4541375"/>
                <a:ext cx="449255" cy="432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flipH="1">
                <a:off x="980407" y="4541375"/>
                <a:ext cx="407152" cy="43717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0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7748" y="898349"/>
            <a:ext cx="7839385" cy="3399039"/>
            <a:chOff x="-789380" y="1953923"/>
            <a:chExt cx="9290828" cy="4512122"/>
          </a:xfrm>
        </p:grpSpPr>
        <p:sp>
          <p:nvSpPr>
            <p:cNvPr id="4" name="직사각형 3"/>
            <p:cNvSpPr/>
            <p:nvPr/>
          </p:nvSpPr>
          <p:spPr>
            <a:xfrm>
              <a:off x="836634" y="2237675"/>
              <a:ext cx="7479792" cy="261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Hypervisor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3632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343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63278" y="4595053"/>
              <a:ext cx="6575526" cy="5743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Virtual switch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9510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0532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81194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52216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356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67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43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90532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2216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067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stCxn id="6" idx="2"/>
              <a:endCxn id="14" idx="0"/>
            </p:cNvCxnSpPr>
            <p:nvPr/>
          </p:nvCxnSpPr>
          <p:spPr>
            <a:xfrm>
              <a:off x="1962900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5" idx="0"/>
            </p:cNvCxnSpPr>
            <p:nvPr/>
          </p:nvCxnSpPr>
          <p:spPr>
            <a:xfrm>
              <a:off x="3817578" y="4062021"/>
              <a:ext cx="1554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2"/>
              <a:endCxn id="16" idx="0"/>
            </p:cNvCxnSpPr>
            <p:nvPr/>
          </p:nvCxnSpPr>
          <p:spPr>
            <a:xfrm>
              <a:off x="5580816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17" idx="0"/>
            </p:cNvCxnSpPr>
            <p:nvPr/>
          </p:nvCxnSpPr>
          <p:spPr>
            <a:xfrm flipH="1">
              <a:off x="7335300" y="4062021"/>
              <a:ext cx="2718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363278" y="5841922"/>
              <a:ext cx="6575526" cy="57439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Physical switch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43400" y="5029998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43399" y="5702476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7" idx="2"/>
              <a:endCxn id="38" idx="0"/>
            </p:cNvCxnSpPr>
            <p:nvPr/>
          </p:nvCxnSpPr>
          <p:spPr>
            <a:xfrm flipH="1">
              <a:off x="4571999" y="5308890"/>
              <a:ext cx="1" cy="39358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116395" y="3907885"/>
              <a:ext cx="1128859" cy="367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Virtual NIC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6393" y="4314559"/>
              <a:ext cx="1600989" cy="36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Virtual interface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2551" y="1953923"/>
              <a:ext cx="7858897" cy="345133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02631" y="4781146"/>
              <a:ext cx="2268583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Virtual 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789380" y="3411377"/>
              <a:ext cx="1385103" cy="5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Linux Box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320" y="5975768"/>
              <a:ext cx="1463071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132" y="4676541"/>
            <a:ext cx="8915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 software-based virtual switch allows one VM to communicate with neighbor VMs as well as to connect to Internet (via physical switch). </a:t>
            </a:r>
          </a:p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Software-based switches (running with the power of CPUs) are known to be more flexible/upgradable and benefited of virtualization (memory overcommit, page sharing, …)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/>
              <a:t>VMs (similarly containers) have logical (virtual) NIC with virtual Ethernet ports so that they can be plugged into the virtual interface (port) of virtual switches.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461" y="8"/>
            <a:ext cx="795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Virtual Switch in a Box to connect VMs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4544</TotalTime>
  <Words>2368</Words>
  <Application>Microsoft Office PowerPoint</Application>
  <PresentationFormat>화면 슬라이드 쇼(4:3)</PresentationFormat>
  <Paragraphs>477</Paragraphs>
  <Slides>50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Open-sans</vt:lpstr>
      <vt:lpstr>굴림</vt:lpstr>
      <vt:lpstr>맑은 고딕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 Intel® Core™ i3-8109U 3.60 GHz CORE: 2 Memory: 32GB DDR4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Systems  Theory &amp; Lab.</dc:title>
  <dc:creator>lee steve</dc:creator>
  <cp:lastModifiedBy>chlee</cp:lastModifiedBy>
  <cp:revision>126</cp:revision>
  <dcterms:created xsi:type="dcterms:W3CDTF">2018-09-12T04:22:13Z</dcterms:created>
  <dcterms:modified xsi:type="dcterms:W3CDTF">2021-03-31T03:53:48Z</dcterms:modified>
</cp:coreProperties>
</file>